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272" r:id="rId3"/>
    <p:sldId id="335" r:id="rId4"/>
    <p:sldId id="342" r:id="rId5"/>
    <p:sldId id="341"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70" r:id="rId33"/>
    <p:sldId id="371" r:id="rId34"/>
    <p:sldId id="372" r:id="rId35"/>
    <p:sldId id="373" r:id="rId36"/>
    <p:sldId id="374" r:id="rId37"/>
    <p:sldId id="375" r:id="rId38"/>
    <p:sldId id="376" r:id="rId39"/>
    <p:sldId id="377" r:id="rId40"/>
    <p:sldId id="378" r:id="rId41"/>
    <p:sldId id="379" r:id="rId42"/>
    <p:sldId id="380" r:id="rId43"/>
    <p:sldId id="337" r:id="rId44"/>
    <p:sldId id="340"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pic>
        <p:nvPicPr>
          <p:cNvPr id="8" name="Picture 7" descr="Icon&#10;&#10;Description automatically generated">
            <a:extLst>
              <a:ext uri="{FF2B5EF4-FFF2-40B4-BE49-F238E27FC236}">
                <a16:creationId xmlns:a16="http://schemas.microsoft.com/office/drawing/2014/main" id="{365984AF-4121-4001-A8A8-EAF87F065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9594" y="5909094"/>
            <a:ext cx="862642" cy="862642"/>
          </a:xfrm>
          <a:prstGeom prst="rect">
            <a:avLst/>
          </a:prstGeom>
        </p:spPr>
      </p:pic>
    </p:spTree>
    <p:extLst>
      <p:ext uri="{BB962C8B-B14F-4D97-AF65-F5344CB8AC3E}">
        <p14:creationId xmlns:p14="http://schemas.microsoft.com/office/powerpoint/2010/main" val="8014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5627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266202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1903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203535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154530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23712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195521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183702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pic>
        <p:nvPicPr>
          <p:cNvPr id="8" name="Picture 7" descr="Icon&#10;&#10;Description automatically generated">
            <a:extLst>
              <a:ext uri="{FF2B5EF4-FFF2-40B4-BE49-F238E27FC236}">
                <a16:creationId xmlns:a16="http://schemas.microsoft.com/office/drawing/2014/main" id="{57F42E53-931A-4279-8B51-5757FF068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9594" y="5909094"/>
            <a:ext cx="862642" cy="862642"/>
          </a:xfrm>
          <a:prstGeom prst="rect">
            <a:avLst/>
          </a:prstGeom>
        </p:spPr>
      </p:pic>
    </p:spTree>
    <p:extLst>
      <p:ext uri="{BB962C8B-B14F-4D97-AF65-F5344CB8AC3E}">
        <p14:creationId xmlns:p14="http://schemas.microsoft.com/office/powerpoint/2010/main" val="345128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FE518-2546-4974-8FB5-B4711F817F3D}" type="slidenum">
              <a:rPr lang="en-US" smtClean="0"/>
              <a:t>‹#›</a:t>
            </a:fld>
            <a:endParaRPr lang="en-US" dirty="0"/>
          </a:p>
        </p:txBody>
      </p:sp>
      <p:pic>
        <p:nvPicPr>
          <p:cNvPr id="7" name="Picture 6" descr="Icon&#10;&#10;Description automatically generated">
            <a:extLst>
              <a:ext uri="{FF2B5EF4-FFF2-40B4-BE49-F238E27FC236}">
                <a16:creationId xmlns:a16="http://schemas.microsoft.com/office/drawing/2014/main" id="{AA6657D6-D3C3-4BB6-93D0-2F002BD53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9594" y="5909094"/>
            <a:ext cx="862642" cy="862642"/>
          </a:xfrm>
          <a:prstGeom prst="rect">
            <a:avLst/>
          </a:prstGeom>
        </p:spPr>
      </p:pic>
    </p:spTree>
    <p:extLst>
      <p:ext uri="{BB962C8B-B14F-4D97-AF65-F5344CB8AC3E}">
        <p14:creationId xmlns:p14="http://schemas.microsoft.com/office/powerpoint/2010/main" val="88294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FE518-2546-4974-8FB5-B4711F817F3D}" type="slidenum">
              <a:rPr lang="en-US" smtClean="0"/>
              <a:t>‹#›</a:t>
            </a:fld>
            <a:endParaRPr lang="en-US" dirty="0"/>
          </a:p>
        </p:txBody>
      </p:sp>
      <p:pic>
        <p:nvPicPr>
          <p:cNvPr id="8" name="Picture 7" descr="Icon&#10;&#10;Description automatically generated">
            <a:extLst>
              <a:ext uri="{FF2B5EF4-FFF2-40B4-BE49-F238E27FC236}">
                <a16:creationId xmlns:a16="http://schemas.microsoft.com/office/drawing/2014/main" id="{7BD808E3-FDE3-4675-A0E1-52F411D4D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9594" y="5909094"/>
            <a:ext cx="862642" cy="862642"/>
          </a:xfrm>
          <a:prstGeom prst="rect">
            <a:avLst/>
          </a:prstGeom>
        </p:spPr>
      </p:pic>
    </p:spTree>
    <p:extLst>
      <p:ext uri="{BB962C8B-B14F-4D97-AF65-F5344CB8AC3E}">
        <p14:creationId xmlns:p14="http://schemas.microsoft.com/office/powerpoint/2010/main" val="19182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38281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37994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132375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94588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1E039-CF15-453B-A30E-7E14FA92072B}" type="datetimeFigureOut">
              <a:rPr lang="en-US" smtClean="0"/>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FE518-2546-4974-8FB5-B4711F817F3D}" type="slidenum">
              <a:rPr lang="en-US" smtClean="0"/>
              <a:t>‹#›</a:t>
            </a:fld>
            <a:endParaRPr lang="en-US" dirty="0"/>
          </a:p>
        </p:txBody>
      </p:sp>
    </p:spTree>
    <p:extLst>
      <p:ext uri="{BB962C8B-B14F-4D97-AF65-F5344CB8AC3E}">
        <p14:creationId xmlns:p14="http://schemas.microsoft.com/office/powerpoint/2010/main" val="336640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21E039-CF15-453B-A30E-7E14FA92072B}" type="datetimeFigureOut">
              <a:rPr lang="en-US" smtClean="0"/>
              <a:t>10/23/2025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BFE518-2546-4974-8FB5-B4711F817F3D}" type="slidenum">
              <a:rPr lang="en-US" smtClean="0"/>
              <a:t>‹#›</a:t>
            </a:fld>
            <a:endParaRPr lang="en-US" dirty="0"/>
          </a:p>
        </p:txBody>
      </p:sp>
      <p:pic>
        <p:nvPicPr>
          <p:cNvPr id="12" name="Picture 11" descr="Icon&#10;&#10;Description automatically generated">
            <a:extLst>
              <a:ext uri="{FF2B5EF4-FFF2-40B4-BE49-F238E27FC236}">
                <a16:creationId xmlns:a16="http://schemas.microsoft.com/office/drawing/2014/main" id="{2D412DEB-6A1D-42C6-B910-A5FAA67C3D8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259594" y="5909094"/>
            <a:ext cx="862642" cy="862642"/>
          </a:xfrm>
          <a:prstGeom prst="rect">
            <a:avLst/>
          </a:prstGeom>
        </p:spPr>
      </p:pic>
    </p:spTree>
    <p:extLst>
      <p:ext uri="{BB962C8B-B14F-4D97-AF65-F5344CB8AC3E}">
        <p14:creationId xmlns:p14="http://schemas.microsoft.com/office/powerpoint/2010/main" val="148362211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layton.oh.us/DocumentCenter/View/2746/Clayton-Implementation-Plan_25-Apr-2018" TargetMode="External"/><Relationship Id="rId7" Type="http://schemas.openxmlformats.org/officeDocument/2006/relationships/hyperlink" Target="https://www.clayton.oh.us/364/PLAN-Clayton" TargetMode="External"/><Relationship Id="rId2" Type="http://schemas.openxmlformats.org/officeDocument/2006/relationships/hyperlink" Target="https://www.youtube.com/watch?v=oBpBI93kHCQ" TargetMode="External"/><Relationship Id="rId1" Type="http://schemas.openxmlformats.org/officeDocument/2006/relationships/slideLayout" Target="../slideLayouts/slideLayout2.xml"/><Relationship Id="rId6" Type="http://schemas.openxmlformats.org/officeDocument/2006/relationships/hyperlink" Target="https://www.clayton.oh.us/DocumentCenter/View/2745/Clayton-Appendix_25-Apr-2018" TargetMode="External"/><Relationship Id="rId5" Type="http://schemas.openxmlformats.org/officeDocument/2006/relationships/hyperlink" Target="https://www.clayton.oh.us/DocumentCenter/View/2744/Clayton-Comprehensive-Plan_Final" TargetMode="External"/><Relationship Id="rId4" Type="http://schemas.openxmlformats.org/officeDocument/2006/relationships/hyperlink" Target="https://www.clayton.oh.us/DocumentCenter/View/4775/PLAN-Clayton-Implementation-Committee---Final-Repor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AA3C-BA48-4BA3-A62A-E859E1639CB1}"/>
              </a:ext>
            </a:extLst>
          </p:cNvPr>
          <p:cNvSpPr>
            <a:spLocks noGrp="1"/>
          </p:cNvSpPr>
          <p:nvPr>
            <p:ph type="ctrTitle"/>
          </p:nvPr>
        </p:nvSpPr>
        <p:spPr/>
        <p:txBody>
          <a:bodyPr/>
          <a:lstStyle/>
          <a:p>
            <a:r>
              <a:rPr lang="en-US" sz="4800" dirty="0"/>
              <a:t>Case #PC25-06</a:t>
            </a:r>
          </a:p>
        </p:txBody>
      </p:sp>
      <p:sp>
        <p:nvSpPr>
          <p:cNvPr id="3" name="Subtitle 2">
            <a:extLst>
              <a:ext uri="{FF2B5EF4-FFF2-40B4-BE49-F238E27FC236}">
                <a16:creationId xmlns:a16="http://schemas.microsoft.com/office/drawing/2014/main" id="{1BAFD78E-C2CB-421D-8C19-A8A553212019}"/>
              </a:ext>
            </a:extLst>
          </p:cNvPr>
          <p:cNvSpPr>
            <a:spLocks noGrp="1"/>
          </p:cNvSpPr>
          <p:nvPr>
            <p:ph type="subTitle" idx="1"/>
          </p:nvPr>
        </p:nvSpPr>
        <p:spPr>
          <a:xfrm>
            <a:off x="1302487" y="4777381"/>
            <a:ext cx="9587026" cy="1924208"/>
          </a:xfrm>
        </p:spPr>
        <p:txBody>
          <a:bodyPr>
            <a:normAutofit/>
          </a:bodyPr>
          <a:lstStyle/>
          <a:p>
            <a:r>
              <a:rPr lang="en-US" dirty="0"/>
              <a:t>Consideration of Residential Zoning Districts</a:t>
            </a:r>
          </a:p>
        </p:txBody>
      </p:sp>
    </p:spTree>
    <p:extLst>
      <p:ext uri="{BB962C8B-B14F-4D97-AF65-F5344CB8AC3E}">
        <p14:creationId xmlns:p14="http://schemas.microsoft.com/office/powerpoint/2010/main" val="246452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FEB7-EA44-DF0A-DE2F-B287CBCA6774}"/>
              </a:ext>
            </a:extLst>
          </p:cNvPr>
          <p:cNvSpPr>
            <a:spLocks noGrp="1"/>
          </p:cNvSpPr>
          <p:nvPr>
            <p:ph type="title"/>
          </p:nvPr>
        </p:nvSpPr>
        <p:spPr/>
        <p:txBody>
          <a:bodyPr/>
          <a:lstStyle/>
          <a:p>
            <a:r>
              <a:rPr lang="en-US" dirty="0"/>
              <a:t>Key Themes – continued from 1999 Land Use Plan</a:t>
            </a:r>
          </a:p>
        </p:txBody>
      </p:sp>
      <p:sp>
        <p:nvSpPr>
          <p:cNvPr id="3" name="Content Placeholder 2">
            <a:extLst>
              <a:ext uri="{FF2B5EF4-FFF2-40B4-BE49-F238E27FC236}">
                <a16:creationId xmlns:a16="http://schemas.microsoft.com/office/drawing/2014/main" id="{427B0B16-C662-0F36-2A89-3D1DB4ED470F}"/>
              </a:ext>
            </a:extLst>
          </p:cNvPr>
          <p:cNvSpPr>
            <a:spLocks noGrp="1"/>
          </p:cNvSpPr>
          <p:nvPr>
            <p:ph idx="1"/>
          </p:nvPr>
        </p:nvSpPr>
        <p:spPr/>
        <p:txBody>
          <a:bodyPr/>
          <a:lstStyle/>
          <a:p>
            <a:pPr lvl="0"/>
            <a:r>
              <a:rPr lang="en-US" dirty="0"/>
              <a:t>Enhance Multi-modal Opportunities (walking and biking)</a:t>
            </a:r>
          </a:p>
          <a:p>
            <a:pPr lvl="0"/>
            <a:r>
              <a:rPr lang="en-US" dirty="0"/>
              <a:t>Consider Environmental Impacts</a:t>
            </a:r>
          </a:p>
          <a:p>
            <a:pPr lvl="0"/>
            <a:r>
              <a:rPr lang="en-US" dirty="0"/>
              <a:t>Reduce Sprawl</a:t>
            </a:r>
          </a:p>
          <a:p>
            <a:pPr lvl="0"/>
            <a:r>
              <a:rPr lang="en-US" dirty="0"/>
              <a:t>Maximize Infrastructure</a:t>
            </a:r>
          </a:p>
          <a:p>
            <a:pPr lvl="0"/>
            <a:r>
              <a:rPr lang="en-US" dirty="0"/>
              <a:t>Improve Quality of Life</a:t>
            </a:r>
          </a:p>
          <a:p>
            <a:endParaRPr lang="en-US" dirty="0"/>
          </a:p>
          <a:p>
            <a:r>
              <a:rPr lang="en-US" dirty="0"/>
              <a:t>The continuation of these themes from 1999 to the adoption of Plan Clayton in 2018 shows that the </a:t>
            </a:r>
            <a:r>
              <a:rPr lang="en-US" b="1" dirty="0"/>
              <a:t>city was committing to similar principles and this plan update was not entirely different from ideas around growth at the city’s inception (1998)</a:t>
            </a:r>
            <a:r>
              <a:rPr lang="en-US" dirty="0"/>
              <a:t>. </a:t>
            </a:r>
          </a:p>
        </p:txBody>
      </p:sp>
    </p:spTree>
    <p:extLst>
      <p:ext uri="{BB962C8B-B14F-4D97-AF65-F5344CB8AC3E}">
        <p14:creationId xmlns:p14="http://schemas.microsoft.com/office/powerpoint/2010/main" val="191147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D37B-F1B8-1C40-8C1F-D696EF45B0E4}"/>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A2808C96-CF88-DD7F-DE7D-EDEA4155907A}"/>
              </a:ext>
            </a:extLst>
          </p:cNvPr>
          <p:cNvSpPr>
            <a:spLocks noGrp="1"/>
          </p:cNvSpPr>
          <p:nvPr>
            <p:ph idx="1"/>
          </p:nvPr>
        </p:nvSpPr>
        <p:spPr/>
        <p:txBody>
          <a:bodyPr>
            <a:normAutofit/>
          </a:bodyPr>
          <a:lstStyle/>
          <a:p>
            <a:r>
              <a:rPr lang="en-US" dirty="0"/>
              <a:t>Engagement for the plan was extensive – including interviews, surveys, work sessions, and workshops. There were many opportunities for the public to get involved in the process and guide planning efforts. Key engagement numbers are as follows:</a:t>
            </a:r>
          </a:p>
          <a:p>
            <a:pPr lvl="1"/>
            <a:r>
              <a:rPr lang="en-US" dirty="0"/>
              <a:t>36 Interviews</a:t>
            </a:r>
          </a:p>
          <a:p>
            <a:pPr lvl="1"/>
            <a:r>
              <a:rPr lang="en-US" dirty="0"/>
              <a:t>216 Survey responses</a:t>
            </a:r>
          </a:p>
          <a:p>
            <a:pPr lvl="1"/>
            <a:r>
              <a:rPr lang="en-US" dirty="0"/>
              <a:t>12 public work sessions</a:t>
            </a:r>
          </a:p>
          <a:p>
            <a:pPr lvl="1"/>
            <a:r>
              <a:rPr lang="en-US" dirty="0"/>
              <a:t>4 days of workshops – 55 participants</a:t>
            </a:r>
          </a:p>
          <a:p>
            <a:pPr lvl="1"/>
            <a:r>
              <a:rPr lang="en-US" dirty="0"/>
              <a:t>15 participants attended the site analysis walk</a:t>
            </a:r>
          </a:p>
          <a:p>
            <a:pPr lvl="1"/>
            <a:r>
              <a:rPr lang="en-US" dirty="0"/>
              <a:t>76 stakeholders (Page 108)</a:t>
            </a:r>
          </a:p>
          <a:p>
            <a:pPr lvl="1"/>
            <a:endParaRPr lang="en-US" dirty="0"/>
          </a:p>
        </p:txBody>
      </p:sp>
    </p:spTree>
    <p:extLst>
      <p:ext uri="{BB962C8B-B14F-4D97-AF65-F5344CB8AC3E}">
        <p14:creationId xmlns:p14="http://schemas.microsoft.com/office/powerpoint/2010/main" val="295860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B668-86FA-8DDA-3C03-62BE415302FF}"/>
              </a:ext>
            </a:extLst>
          </p:cNvPr>
          <p:cNvSpPr>
            <a:spLocks noGrp="1"/>
          </p:cNvSpPr>
          <p:nvPr>
            <p:ph type="title"/>
          </p:nvPr>
        </p:nvSpPr>
        <p:spPr/>
        <p:txBody>
          <a:bodyPr/>
          <a:lstStyle/>
          <a:p>
            <a:r>
              <a:rPr lang="en-US" dirty="0"/>
              <a:t>Engagement – MDC Comparison</a:t>
            </a:r>
          </a:p>
        </p:txBody>
      </p:sp>
      <p:sp>
        <p:nvSpPr>
          <p:cNvPr id="3" name="Content Placeholder 2">
            <a:extLst>
              <a:ext uri="{FF2B5EF4-FFF2-40B4-BE49-F238E27FC236}">
                <a16:creationId xmlns:a16="http://schemas.microsoft.com/office/drawing/2014/main" id="{90436660-EDB3-26F0-4DD1-3AD631080349}"/>
              </a:ext>
            </a:extLst>
          </p:cNvPr>
          <p:cNvSpPr>
            <a:spLocks noGrp="1"/>
          </p:cNvSpPr>
          <p:nvPr>
            <p:ph idx="1"/>
          </p:nvPr>
        </p:nvSpPr>
        <p:spPr>
          <a:xfrm>
            <a:off x="1103312" y="2052918"/>
            <a:ext cx="10128280" cy="4195481"/>
          </a:xfrm>
        </p:spPr>
        <p:txBody>
          <a:bodyPr>
            <a:normAutofit fontScale="77500" lnSpcReduction="20000"/>
          </a:bodyPr>
          <a:lstStyle/>
          <a:p>
            <a:r>
              <a:rPr lang="en-US" dirty="0"/>
              <a:t>The level of engagement and number of participation opportunities in Clayton’s process are comparable to similar projects MDC has been involved with. </a:t>
            </a:r>
          </a:p>
          <a:p>
            <a:endParaRPr lang="en-US" dirty="0"/>
          </a:p>
          <a:p>
            <a:r>
              <a:rPr lang="en-US" dirty="0"/>
              <a:t>For example, the City of Franklin Downtown Master Plan (Franklin, Ohio), adopted in 2023, included over 380 survey responses and 40+ attendees at open houses. The one-year planning process also featured Council Retreats, a Citizens Advisory Committee meeting, and visual preference exercises. </a:t>
            </a:r>
          </a:p>
          <a:p>
            <a:endParaRPr lang="en-US" dirty="0"/>
          </a:p>
          <a:p>
            <a:r>
              <a:rPr lang="en-US" dirty="0"/>
              <a:t>While the survey responses for Plan Clayton represent about 1.6% of Clayton’s 2018 population (approximately 13,000), this rate of participation aligns well with current professional practice. </a:t>
            </a:r>
          </a:p>
          <a:p>
            <a:endParaRPr lang="en-US" dirty="0"/>
          </a:p>
          <a:p>
            <a:r>
              <a:rPr lang="en-US" dirty="0"/>
              <a:t>The number of interviews exceeds that of a recent Comprehensive Plan update MDC completed in Miami County, Ohio (13 total interviews compared to the 36 in Plan Clayton). These interviews included “City Council and Board members, City Staff, Members of the Northmont School Board, Clayton Business owners, interested residents, the Miami Valley Regional Planning Commission, and the Dayton Development Coalition” (Plan Clayton, Page 21).</a:t>
            </a:r>
          </a:p>
          <a:p>
            <a:endParaRPr lang="en-US" dirty="0"/>
          </a:p>
        </p:txBody>
      </p:sp>
    </p:spTree>
    <p:extLst>
      <p:ext uri="{BB962C8B-B14F-4D97-AF65-F5344CB8AC3E}">
        <p14:creationId xmlns:p14="http://schemas.microsoft.com/office/powerpoint/2010/main" val="149017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49E-3D32-E327-B0E3-3A373C693387}"/>
              </a:ext>
            </a:extLst>
          </p:cNvPr>
          <p:cNvSpPr>
            <a:spLocks noGrp="1"/>
          </p:cNvSpPr>
          <p:nvPr>
            <p:ph type="title"/>
          </p:nvPr>
        </p:nvSpPr>
        <p:spPr/>
        <p:txBody>
          <a:bodyPr/>
          <a:lstStyle/>
          <a:p>
            <a:r>
              <a:rPr lang="en-US" dirty="0"/>
              <a:t>Future Land Use Map Analysis</a:t>
            </a:r>
          </a:p>
        </p:txBody>
      </p:sp>
      <p:sp>
        <p:nvSpPr>
          <p:cNvPr id="3" name="Content Placeholder 2">
            <a:extLst>
              <a:ext uri="{FF2B5EF4-FFF2-40B4-BE49-F238E27FC236}">
                <a16:creationId xmlns:a16="http://schemas.microsoft.com/office/drawing/2014/main" id="{F1724834-0A71-6A8D-922C-662D9434555D}"/>
              </a:ext>
            </a:extLst>
          </p:cNvPr>
          <p:cNvSpPr>
            <a:spLocks noGrp="1"/>
          </p:cNvSpPr>
          <p:nvPr>
            <p:ph idx="1"/>
          </p:nvPr>
        </p:nvSpPr>
        <p:spPr/>
        <p:txBody>
          <a:bodyPr/>
          <a:lstStyle/>
          <a:p>
            <a:r>
              <a:rPr lang="en-US" dirty="0"/>
              <a:t>Observations from the 1999 Future Land Use Map and The New Regulating Plan (Future Land Use Map from Plan Clayton) – this is to help explain what changed during the 20-year update. </a:t>
            </a:r>
          </a:p>
        </p:txBody>
      </p:sp>
    </p:spTree>
    <p:extLst>
      <p:ext uri="{BB962C8B-B14F-4D97-AF65-F5344CB8AC3E}">
        <p14:creationId xmlns:p14="http://schemas.microsoft.com/office/powerpoint/2010/main" val="80215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92966-587F-7DE8-D18C-F3FCADA2795E}"/>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b="0" i="0" kern="1200" dirty="0">
                <a:solidFill>
                  <a:srgbClr val="EBEBEB"/>
                </a:solidFill>
                <a:latin typeface="+mj-lt"/>
                <a:ea typeface="+mj-ea"/>
                <a:cs typeface="+mj-cs"/>
              </a:rPr>
              <a:t>Future Land Use Map (1999)</a:t>
            </a:r>
            <a:br>
              <a:rPr lang="en-US" b="0" i="0" kern="1200" dirty="0">
                <a:solidFill>
                  <a:srgbClr val="EBEBEB"/>
                </a:solidFill>
                <a:latin typeface="+mj-lt"/>
                <a:ea typeface="+mj-ea"/>
                <a:cs typeface="+mj-cs"/>
              </a:rPr>
            </a:br>
            <a:endParaRPr lang="en-US"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descr="A map of a city&#10;&#10;AI-generated content may be incorrect.">
            <a:extLst>
              <a:ext uri="{FF2B5EF4-FFF2-40B4-BE49-F238E27FC236}">
                <a16:creationId xmlns:a16="http://schemas.microsoft.com/office/drawing/2014/main" id="{A996CF84-1666-9CEB-4FB0-DCACD09D5B71}"/>
              </a:ext>
            </a:extLst>
          </p:cNvPr>
          <p:cNvPicPr>
            <a:picLocks noGrp="1" noChangeAspect="1"/>
          </p:cNvPicPr>
          <p:nvPr>
            <p:ph idx="1"/>
          </p:nvPr>
        </p:nvPicPr>
        <p:blipFill rotWithShape="1">
          <a:blip r:embed="rId6"/>
          <a:srcRect b="15384"/>
          <a:stretch>
            <a:fillRect/>
          </a:stretch>
        </p:blipFill>
        <p:spPr bwMode="auto">
          <a:xfrm>
            <a:off x="643854" y="721634"/>
            <a:ext cx="6270662" cy="5414267"/>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7305340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54D3-EF04-C7A8-7AA3-4ABA1315E9F4}"/>
              </a:ext>
            </a:extLst>
          </p:cNvPr>
          <p:cNvSpPr>
            <a:spLocks noGrp="1"/>
          </p:cNvSpPr>
          <p:nvPr>
            <p:ph type="title"/>
          </p:nvPr>
        </p:nvSpPr>
        <p:spPr/>
        <p:txBody>
          <a:bodyPr/>
          <a:lstStyle/>
          <a:p>
            <a:r>
              <a:rPr lang="en-US" dirty="0"/>
              <a:t>Key features of the 1999 Future Land Use Map include:</a:t>
            </a:r>
          </a:p>
        </p:txBody>
      </p:sp>
      <p:sp>
        <p:nvSpPr>
          <p:cNvPr id="3" name="Content Placeholder 2">
            <a:extLst>
              <a:ext uri="{FF2B5EF4-FFF2-40B4-BE49-F238E27FC236}">
                <a16:creationId xmlns:a16="http://schemas.microsoft.com/office/drawing/2014/main" id="{24BA62F1-1DE2-C12F-9874-7392394C3674}"/>
              </a:ext>
            </a:extLst>
          </p:cNvPr>
          <p:cNvSpPr>
            <a:spLocks noGrp="1"/>
          </p:cNvSpPr>
          <p:nvPr>
            <p:ph idx="1"/>
          </p:nvPr>
        </p:nvSpPr>
        <p:spPr/>
        <p:txBody>
          <a:bodyPr/>
          <a:lstStyle/>
          <a:p>
            <a:pPr lvl="0"/>
            <a:r>
              <a:rPr lang="en-US" dirty="0"/>
              <a:t>Mixed Use Town Center at National / Haber</a:t>
            </a:r>
          </a:p>
          <a:p>
            <a:pPr lvl="0"/>
            <a:r>
              <a:rPr lang="en-US" dirty="0"/>
              <a:t>Single-Family Low Density and Single-Family Upscale surrounding the Mixed-Use Town Center</a:t>
            </a:r>
          </a:p>
          <a:p>
            <a:pPr lvl="0"/>
            <a:r>
              <a:rPr lang="en-US" dirty="0"/>
              <a:t>Single-Family High Density surrounding the Single-Family Village Residential</a:t>
            </a:r>
          </a:p>
          <a:p>
            <a:pPr lvl="0"/>
            <a:r>
              <a:rPr lang="en-US" dirty="0"/>
              <a:t>Commercial and Office uses concentrated on Clinton/Salem and Main Streets</a:t>
            </a:r>
          </a:p>
          <a:p>
            <a:endParaRPr lang="en-US" dirty="0"/>
          </a:p>
        </p:txBody>
      </p:sp>
    </p:spTree>
    <p:extLst>
      <p:ext uri="{BB962C8B-B14F-4D97-AF65-F5344CB8AC3E}">
        <p14:creationId xmlns:p14="http://schemas.microsoft.com/office/powerpoint/2010/main" val="179326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96627-A2E5-141F-6390-B1CB86BAB596}"/>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600" b="0" i="0" kern="1200" dirty="0">
                <a:solidFill>
                  <a:srgbClr val="EBEBEB"/>
                </a:solidFill>
                <a:latin typeface="+mj-lt"/>
                <a:ea typeface="+mj-ea"/>
                <a:cs typeface="+mj-cs"/>
              </a:rPr>
              <a:t>The New Regulating Plan (2018)</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descr="A map of a city&#10;&#10;AI-generated content may be incorrect.">
            <a:extLst>
              <a:ext uri="{FF2B5EF4-FFF2-40B4-BE49-F238E27FC236}">
                <a16:creationId xmlns:a16="http://schemas.microsoft.com/office/drawing/2014/main" id="{76285015-30BE-8046-1D6A-87667D2BFD70}"/>
              </a:ext>
            </a:extLst>
          </p:cNvPr>
          <p:cNvPicPr>
            <a:picLocks noGrp="1" noChangeAspect="1"/>
          </p:cNvPicPr>
          <p:nvPr>
            <p:ph idx="1"/>
          </p:nvPr>
        </p:nvPicPr>
        <p:blipFill>
          <a:blip r:embed="rId6"/>
          <a:stretch>
            <a:fillRect/>
          </a:stretch>
        </p:blipFill>
        <p:spPr>
          <a:xfrm>
            <a:off x="643854" y="653999"/>
            <a:ext cx="6270662" cy="5549536"/>
          </a:xfrm>
          <a:prstGeom prst="rect">
            <a:avLst/>
          </a:prstGeom>
          <a:effectLst/>
        </p:spPr>
      </p:pic>
    </p:spTree>
    <p:extLst>
      <p:ext uri="{BB962C8B-B14F-4D97-AF65-F5344CB8AC3E}">
        <p14:creationId xmlns:p14="http://schemas.microsoft.com/office/powerpoint/2010/main" val="17357592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A93A-4945-352F-9D20-76130ACBED49}"/>
              </a:ext>
            </a:extLst>
          </p:cNvPr>
          <p:cNvSpPr>
            <a:spLocks noGrp="1"/>
          </p:cNvSpPr>
          <p:nvPr>
            <p:ph type="title"/>
          </p:nvPr>
        </p:nvSpPr>
        <p:spPr/>
        <p:txBody>
          <a:bodyPr/>
          <a:lstStyle/>
          <a:p>
            <a:r>
              <a:rPr lang="en-US" dirty="0"/>
              <a:t>Key features of the New Regulating Plan (Future Land Use Map):</a:t>
            </a:r>
          </a:p>
        </p:txBody>
      </p:sp>
      <p:sp>
        <p:nvSpPr>
          <p:cNvPr id="3" name="Content Placeholder 2">
            <a:extLst>
              <a:ext uri="{FF2B5EF4-FFF2-40B4-BE49-F238E27FC236}">
                <a16:creationId xmlns:a16="http://schemas.microsoft.com/office/drawing/2014/main" id="{32DD8805-EF9C-0370-D1C6-FA25BA7B28B0}"/>
              </a:ext>
            </a:extLst>
          </p:cNvPr>
          <p:cNvSpPr>
            <a:spLocks noGrp="1"/>
          </p:cNvSpPr>
          <p:nvPr>
            <p:ph idx="1"/>
          </p:nvPr>
        </p:nvSpPr>
        <p:spPr/>
        <p:txBody>
          <a:bodyPr>
            <a:normAutofit/>
          </a:bodyPr>
          <a:lstStyle/>
          <a:p>
            <a:pPr lvl="0"/>
            <a:r>
              <a:rPr lang="en-US" dirty="0"/>
              <a:t>Consistent with the 1999 Future Land Use Plan, a mixed-use town center is centralized around National and Haber.</a:t>
            </a:r>
          </a:p>
          <a:p>
            <a:pPr lvl="0"/>
            <a:endParaRPr lang="en-US" dirty="0"/>
          </a:p>
          <a:p>
            <a:pPr lvl="0"/>
            <a:r>
              <a:rPr lang="en-US" dirty="0"/>
              <a:t>Commercial / Office uses are located just north of the Caterpillar Commerce Park on the old plan, and those were replaced by “Estate Homes” in the update.</a:t>
            </a:r>
          </a:p>
          <a:p>
            <a:pPr lvl="0"/>
            <a:endParaRPr lang="en-US" dirty="0"/>
          </a:p>
          <a:p>
            <a:pPr lvl="0"/>
            <a:r>
              <a:rPr lang="en-US" dirty="0"/>
              <a:t>The New Regulating Plan provides additional guidance on the preferred form of future development, especially in residential areas. Introduction of attached housing types, dedicated park space, etc.</a:t>
            </a:r>
          </a:p>
          <a:p>
            <a:pPr lvl="0"/>
            <a:endParaRPr lang="en-US" dirty="0"/>
          </a:p>
          <a:p>
            <a:endParaRPr lang="en-US" dirty="0"/>
          </a:p>
        </p:txBody>
      </p:sp>
    </p:spTree>
    <p:extLst>
      <p:ext uri="{BB962C8B-B14F-4D97-AF65-F5344CB8AC3E}">
        <p14:creationId xmlns:p14="http://schemas.microsoft.com/office/powerpoint/2010/main" val="384052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29CC-17C6-CE86-A02D-6438014B9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49B46-9FB7-63BD-279E-41557B2BC8A5}"/>
              </a:ext>
            </a:extLst>
          </p:cNvPr>
          <p:cNvSpPr>
            <a:spLocks noGrp="1"/>
          </p:cNvSpPr>
          <p:nvPr>
            <p:ph type="title"/>
          </p:nvPr>
        </p:nvSpPr>
        <p:spPr/>
        <p:txBody>
          <a:bodyPr/>
          <a:lstStyle/>
          <a:p>
            <a:r>
              <a:rPr lang="en-US" dirty="0"/>
              <a:t>Key features of the New Regulating Plan (Future Land Use Map):</a:t>
            </a:r>
          </a:p>
        </p:txBody>
      </p:sp>
      <p:sp>
        <p:nvSpPr>
          <p:cNvPr id="3" name="Content Placeholder 2">
            <a:extLst>
              <a:ext uri="{FF2B5EF4-FFF2-40B4-BE49-F238E27FC236}">
                <a16:creationId xmlns:a16="http://schemas.microsoft.com/office/drawing/2014/main" id="{A8CAD707-0BC7-FC9D-C67B-55373E6D209B}"/>
              </a:ext>
            </a:extLst>
          </p:cNvPr>
          <p:cNvSpPr>
            <a:spLocks noGrp="1"/>
          </p:cNvSpPr>
          <p:nvPr>
            <p:ph idx="1"/>
          </p:nvPr>
        </p:nvSpPr>
        <p:spPr/>
        <p:txBody>
          <a:bodyPr>
            <a:normAutofit fontScale="92500" lnSpcReduction="20000"/>
          </a:bodyPr>
          <a:lstStyle/>
          <a:p>
            <a:pPr lvl="0"/>
            <a:r>
              <a:rPr lang="en-US" dirty="0"/>
              <a:t>The largest difference between this plan and the 1999 Land Use Plan is the addition of Warner Village east of Haber Road. </a:t>
            </a:r>
          </a:p>
          <a:p>
            <a:pPr lvl="0"/>
            <a:endParaRPr lang="en-US" dirty="0"/>
          </a:p>
          <a:p>
            <a:pPr lvl="0"/>
            <a:r>
              <a:rPr lang="en-US" dirty="0"/>
              <a:t>The New Regulating Plan specifies attached housing types as a key feature of future development along with “Flex-Use”: a combination of commercial, office, and residential uses in one area or in the same building. Flex Use is shown to anchor the central nodes of Warner Village and other proposed village centers flanking the north and south sides of National Road. </a:t>
            </a:r>
          </a:p>
          <a:p>
            <a:pPr lvl="0"/>
            <a:endParaRPr lang="en-US" dirty="0"/>
          </a:p>
          <a:p>
            <a:pPr lvl="0"/>
            <a:r>
              <a:rPr lang="en-US" dirty="0"/>
              <a:t>Another notable change is the conversion of hundreds of acres from “Single Family Rural Preservation” and “Single Family Low Density” in the 1999 Plan to “Agricultural” on either side of Haber Road. This indicates an intentional effort was made to preserve agricultural lands while adding the denser Warner Village nearby.</a:t>
            </a:r>
          </a:p>
          <a:p>
            <a:pPr marL="0" indent="0">
              <a:buNone/>
            </a:pPr>
            <a:endParaRPr lang="en-US" dirty="0"/>
          </a:p>
        </p:txBody>
      </p:sp>
    </p:spTree>
    <p:extLst>
      <p:ext uri="{BB962C8B-B14F-4D97-AF65-F5344CB8AC3E}">
        <p14:creationId xmlns:p14="http://schemas.microsoft.com/office/powerpoint/2010/main" val="413511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F6F2C-0C99-FEC2-1670-A8AB94AE5BA6}"/>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The New Regulating Plan (plus MDC analysis)</a:t>
            </a:r>
            <a:br>
              <a:rPr lang="en-US" sz="3400" b="0" i="0" kern="1200">
                <a:solidFill>
                  <a:srgbClr val="EBEBEB"/>
                </a:solidFill>
                <a:latin typeface="+mj-lt"/>
                <a:ea typeface="+mj-ea"/>
                <a:cs typeface="+mj-cs"/>
              </a:rPr>
            </a:br>
            <a:endParaRPr lang="en-US" sz="3400" b="0" i="0" kern="120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descr="A map of a city&#10;&#10;AI-generated content may be incorrect.">
            <a:extLst>
              <a:ext uri="{FF2B5EF4-FFF2-40B4-BE49-F238E27FC236}">
                <a16:creationId xmlns:a16="http://schemas.microsoft.com/office/drawing/2014/main" id="{274792B1-32C2-F778-D806-BF1353BC3936}"/>
              </a:ext>
            </a:extLst>
          </p:cNvPr>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1849" t="5217" r="31333" b="695"/>
          <a:stretch>
            <a:fillRect/>
          </a:stretch>
        </p:blipFill>
        <p:spPr bwMode="auto">
          <a:xfrm>
            <a:off x="728967" y="647698"/>
            <a:ext cx="6100436" cy="5562139"/>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252583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0C096-9644-4885-BEFE-58630D7438CA}"/>
              </a:ext>
            </a:extLst>
          </p:cNvPr>
          <p:cNvSpPr>
            <a:spLocks noGrp="1"/>
          </p:cNvSpPr>
          <p:nvPr>
            <p:ph idx="1"/>
          </p:nvPr>
        </p:nvSpPr>
        <p:spPr>
          <a:xfrm>
            <a:off x="142583" y="1528353"/>
            <a:ext cx="11403306" cy="4428309"/>
          </a:xfrm>
        </p:spPr>
        <p:txBody>
          <a:bodyPr anchor="ctr">
            <a:normAutofit/>
          </a:bodyPr>
          <a:lstStyle/>
          <a:p>
            <a:r>
              <a:rPr lang="en-US" sz="2800" dirty="0"/>
              <a:t>City Council directed Planning Commission to </a:t>
            </a:r>
            <a:r>
              <a:rPr lang="en-US" sz="2800" b="1" dirty="0"/>
              <a:t>consider the restoration of residential zoning districts</a:t>
            </a:r>
            <a:r>
              <a:rPr lang="en-US" sz="2800" dirty="0"/>
              <a:t> and make a report back to City Council on it.</a:t>
            </a:r>
          </a:p>
        </p:txBody>
      </p:sp>
      <p:sp>
        <p:nvSpPr>
          <p:cNvPr id="4" name="Title 1">
            <a:extLst>
              <a:ext uri="{FF2B5EF4-FFF2-40B4-BE49-F238E27FC236}">
                <a16:creationId xmlns:a16="http://schemas.microsoft.com/office/drawing/2014/main" id="{2C8649C2-F00E-ACB8-C7D9-8B0F7B76C970}"/>
              </a:ext>
            </a:extLst>
          </p:cNvPr>
          <p:cNvSpPr txBox="1">
            <a:spLocks/>
          </p:cNvSpPr>
          <p:nvPr/>
        </p:nvSpPr>
        <p:spPr>
          <a:xfrm>
            <a:off x="0" y="176674"/>
            <a:ext cx="12191999" cy="135168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Council Direction: Residential Zoning Districts Review</a:t>
            </a:r>
          </a:p>
        </p:txBody>
      </p:sp>
    </p:spTree>
    <p:extLst>
      <p:ext uri="{BB962C8B-B14F-4D97-AF65-F5344CB8AC3E}">
        <p14:creationId xmlns:p14="http://schemas.microsoft.com/office/powerpoint/2010/main" val="399587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6FBE-C467-0097-AC43-490236822B1F}"/>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55174259-BE3C-20E5-110C-1A8476689393}"/>
              </a:ext>
            </a:extLst>
          </p:cNvPr>
          <p:cNvSpPr>
            <a:spLocks noGrp="1"/>
          </p:cNvSpPr>
          <p:nvPr>
            <p:ph idx="1"/>
          </p:nvPr>
        </p:nvSpPr>
        <p:spPr/>
        <p:txBody>
          <a:bodyPr/>
          <a:lstStyle/>
          <a:p>
            <a:r>
              <a:rPr lang="en-US" dirty="0"/>
              <a:t>The Future Land Use Plan is consistent with what we see in current best practices in planning. </a:t>
            </a:r>
          </a:p>
          <a:p>
            <a:endParaRPr lang="en-US" dirty="0"/>
          </a:p>
          <a:p>
            <a:r>
              <a:rPr lang="en-US" dirty="0"/>
              <a:t>The introduction of additional home types promotes a variety of housing types beyond detached single family homes – encouraging growth in key areas and protecting agricultural lands from sprawling development patterns that provide less homes on more land, with more efficient use of infrastructure and other resources. </a:t>
            </a:r>
          </a:p>
        </p:txBody>
      </p:sp>
    </p:spTree>
    <p:extLst>
      <p:ext uri="{BB962C8B-B14F-4D97-AF65-F5344CB8AC3E}">
        <p14:creationId xmlns:p14="http://schemas.microsoft.com/office/powerpoint/2010/main" val="97551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247A-FFB6-B12A-B427-F9FA59A3CE2B}"/>
              </a:ext>
            </a:extLst>
          </p:cNvPr>
          <p:cNvSpPr>
            <a:spLocks noGrp="1"/>
          </p:cNvSpPr>
          <p:nvPr>
            <p:ph type="title"/>
          </p:nvPr>
        </p:nvSpPr>
        <p:spPr/>
        <p:txBody>
          <a:bodyPr/>
          <a:lstStyle/>
          <a:p>
            <a:r>
              <a:rPr lang="en-US" dirty="0"/>
              <a:t>Approach to Sprawl</a:t>
            </a:r>
            <a:br>
              <a:rPr lang="en-US" dirty="0"/>
            </a:br>
            <a:endParaRPr lang="en-US" dirty="0"/>
          </a:p>
        </p:txBody>
      </p:sp>
      <p:sp>
        <p:nvSpPr>
          <p:cNvPr id="3" name="Content Placeholder 2">
            <a:extLst>
              <a:ext uri="{FF2B5EF4-FFF2-40B4-BE49-F238E27FC236}">
                <a16:creationId xmlns:a16="http://schemas.microsoft.com/office/drawing/2014/main" id="{F752FB5D-8B6F-47EB-F942-9066AA850007}"/>
              </a:ext>
            </a:extLst>
          </p:cNvPr>
          <p:cNvSpPr>
            <a:spLocks noGrp="1"/>
          </p:cNvSpPr>
          <p:nvPr>
            <p:ph sz="half" idx="1"/>
          </p:nvPr>
        </p:nvSpPr>
        <p:spPr>
          <a:xfrm>
            <a:off x="1103312" y="1293963"/>
            <a:ext cx="4396339" cy="4962376"/>
          </a:xfrm>
        </p:spPr>
        <p:txBody>
          <a:bodyPr>
            <a:normAutofit lnSpcReduction="10000"/>
          </a:bodyPr>
          <a:lstStyle/>
          <a:p>
            <a:r>
              <a:rPr lang="en-US" dirty="0"/>
              <a:t>The plan confronts sprawl by </a:t>
            </a:r>
            <a:r>
              <a:rPr lang="en-US" b="1" dirty="0"/>
              <a:t>explicitly preserving agricultural land and restricting dense development in rural areas</a:t>
            </a:r>
            <a:r>
              <a:rPr lang="en-US" dirty="0"/>
              <a:t>, which acts as a buffer and maintains community character. </a:t>
            </a:r>
          </a:p>
          <a:p>
            <a:endParaRPr lang="en-US" dirty="0"/>
          </a:p>
          <a:p>
            <a:r>
              <a:rPr lang="en-US" dirty="0"/>
              <a:t>Instead of allowing scattered residential subdivisions, </a:t>
            </a:r>
            <a:r>
              <a:rPr lang="en-US" b="1" dirty="0"/>
              <a:t>new growth is intended to be concentrated within defined neighborhoods </a:t>
            </a:r>
            <a:r>
              <a:rPr lang="en-US" dirty="0"/>
              <a:t>that feature walkable streets, parks, and central cores. </a:t>
            </a:r>
          </a:p>
          <a:p>
            <a:endParaRPr lang="en-US" dirty="0"/>
          </a:p>
        </p:txBody>
      </p:sp>
      <p:sp>
        <p:nvSpPr>
          <p:cNvPr id="9" name="Content Placeholder 8">
            <a:extLst>
              <a:ext uri="{FF2B5EF4-FFF2-40B4-BE49-F238E27FC236}">
                <a16:creationId xmlns:a16="http://schemas.microsoft.com/office/drawing/2014/main" id="{086C4B84-56AA-EEBB-157F-4A9F45386BC9}"/>
              </a:ext>
            </a:extLst>
          </p:cNvPr>
          <p:cNvSpPr>
            <a:spLocks noGrp="1"/>
          </p:cNvSpPr>
          <p:nvPr>
            <p:ph sz="half" idx="2"/>
          </p:nvPr>
        </p:nvSpPr>
        <p:spPr>
          <a:xfrm>
            <a:off x="5654493" y="1288660"/>
            <a:ext cx="4396341" cy="4967677"/>
          </a:xfrm>
        </p:spPr>
        <p:txBody>
          <a:bodyPr>
            <a:normAutofit lnSpcReduction="10000"/>
          </a:bodyPr>
          <a:lstStyle/>
          <a:p>
            <a:r>
              <a:rPr lang="en-US" dirty="0"/>
              <a:t>The New Regulating Plan sets standards for </a:t>
            </a:r>
            <a:r>
              <a:rPr lang="en-US" b="1" dirty="0"/>
              <a:t>mixed housing types, estate homes as rural buffers, and integration of green spaces </a:t>
            </a:r>
            <a:r>
              <a:rPr lang="en-US" dirty="0"/>
              <a:t>in all new development zones. </a:t>
            </a:r>
          </a:p>
          <a:p>
            <a:endParaRPr lang="en-US" dirty="0"/>
          </a:p>
          <a:p>
            <a:r>
              <a:rPr lang="en-US" dirty="0"/>
              <a:t>Infill and redevelopment, particularly in existing village cores, are prioritized to </a:t>
            </a:r>
            <a:r>
              <a:rPr lang="en-US" b="1" dirty="0"/>
              <a:t>revitalize older areas and avoid fringe expansion</a:t>
            </a:r>
            <a:r>
              <a:rPr lang="en-US" dirty="0"/>
              <a:t>. </a:t>
            </a:r>
          </a:p>
          <a:p>
            <a:endParaRPr lang="en-US" dirty="0"/>
          </a:p>
          <a:p>
            <a:r>
              <a:rPr lang="en-US" dirty="0"/>
              <a:t>The plan also identifies spot development and the extension of municipal boundaries into rural zones as key challenges needing proactive management.</a:t>
            </a:r>
          </a:p>
        </p:txBody>
      </p:sp>
    </p:spTree>
    <p:extLst>
      <p:ext uri="{BB962C8B-B14F-4D97-AF65-F5344CB8AC3E}">
        <p14:creationId xmlns:p14="http://schemas.microsoft.com/office/powerpoint/2010/main" val="200423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DE30-51F4-FC15-B2B6-46186CE613DE}"/>
              </a:ext>
            </a:extLst>
          </p:cNvPr>
          <p:cNvSpPr>
            <a:spLocks noGrp="1"/>
          </p:cNvSpPr>
          <p:nvPr>
            <p:ph type="title"/>
          </p:nvPr>
        </p:nvSpPr>
        <p:spPr/>
        <p:txBody>
          <a:bodyPr/>
          <a:lstStyle/>
          <a:p>
            <a:r>
              <a:rPr lang="en-US" dirty="0"/>
              <a:t>Schools and Education Facilities</a:t>
            </a:r>
          </a:p>
        </p:txBody>
      </p:sp>
      <p:sp>
        <p:nvSpPr>
          <p:cNvPr id="3" name="Content Placeholder 2">
            <a:extLst>
              <a:ext uri="{FF2B5EF4-FFF2-40B4-BE49-F238E27FC236}">
                <a16:creationId xmlns:a16="http://schemas.microsoft.com/office/drawing/2014/main" id="{4447C7C9-4490-EB36-8C91-DD22FB9B80FD}"/>
              </a:ext>
            </a:extLst>
          </p:cNvPr>
          <p:cNvSpPr>
            <a:spLocks noGrp="1"/>
          </p:cNvSpPr>
          <p:nvPr>
            <p:ph idx="1"/>
          </p:nvPr>
        </p:nvSpPr>
        <p:spPr/>
        <p:txBody>
          <a:bodyPr>
            <a:normAutofit lnSpcReduction="10000"/>
          </a:bodyPr>
          <a:lstStyle/>
          <a:p>
            <a:r>
              <a:rPr lang="en-US" dirty="0"/>
              <a:t>Schools are treated as major community assets in the plan, with frequent references to the Northmont School District and specific facilities such as Northmont High School, Middle School, and Northwood Elementary. </a:t>
            </a:r>
          </a:p>
          <a:p>
            <a:endParaRPr lang="en-US" dirty="0"/>
          </a:p>
          <a:p>
            <a:r>
              <a:rPr lang="en-US" dirty="0"/>
              <a:t>The plan advocates for physical connectivity to schools through trails and sidewalks, integrating them into broader community networks. </a:t>
            </a:r>
          </a:p>
          <a:p>
            <a:endParaRPr lang="en-US" dirty="0"/>
          </a:p>
          <a:p>
            <a:r>
              <a:rPr lang="en-US" dirty="0"/>
              <a:t>While the document inventories school locations and includes school board engagement in its process, </a:t>
            </a:r>
            <a:r>
              <a:rPr lang="en-US" b="1" dirty="0"/>
              <a:t>it does not provide explicit policies for school siting or future expansion</a:t>
            </a:r>
            <a:r>
              <a:rPr lang="en-US" dirty="0"/>
              <a:t>, instead emphasizing their roles as anchors of neighborhood life. </a:t>
            </a:r>
          </a:p>
          <a:p>
            <a:endParaRPr lang="en-US" dirty="0"/>
          </a:p>
        </p:txBody>
      </p:sp>
    </p:spTree>
    <p:extLst>
      <p:ext uri="{BB962C8B-B14F-4D97-AF65-F5344CB8AC3E}">
        <p14:creationId xmlns:p14="http://schemas.microsoft.com/office/powerpoint/2010/main" val="170250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0387-48E6-23B1-3EC5-8E751AF7C3C8}"/>
              </a:ext>
            </a:extLst>
          </p:cNvPr>
          <p:cNvSpPr>
            <a:spLocks noGrp="1"/>
          </p:cNvSpPr>
          <p:nvPr>
            <p:ph type="title"/>
          </p:nvPr>
        </p:nvSpPr>
        <p:spPr/>
        <p:txBody>
          <a:bodyPr/>
          <a:lstStyle/>
          <a:p>
            <a:r>
              <a:rPr lang="en-US" dirty="0"/>
              <a:t>Schools and Education Facilities</a:t>
            </a:r>
          </a:p>
        </p:txBody>
      </p:sp>
      <p:sp>
        <p:nvSpPr>
          <p:cNvPr id="3" name="Content Placeholder 2">
            <a:extLst>
              <a:ext uri="{FF2B5EF4-FFF2-40B4-BE49-F238E27FC236}">
                <a16:creationId xmlns:a16="http://schemas.microsoft.com/office/drawing/2014/main" id="{E41D8A8A-EA84-A1BE-7CEA-3B409032F5BC}"/>
              </a:ext>
            </a:extLst>
          </p:cNvPr>
          <p:cNvSpPr>
            <a:spLocks noGrp="1"/>
          </p:cNvSpPr>
          <p:nvPr>
            <p:ph idx="1"/>
          </p:nvPr>
        </p:nvSpPr>
        <p:spPr/>
        <p:txBody>
          <a:bodyPr>
            <a:normAutofit fontScale="92500" lnSpcReduction="20000"/>
          </a:bodyPr>
          <a:lstStyle/>
          <a:p>
            <a:r>
              <a:rPr lang="en-US" dirty="0"/>
              <a:t>Generally, planners take this approach – leaving school capacity, facilities, and operations to the local school boards, which are independent governing bodies with their own taxing authority and decision-making processes. </a:t>
            </a:r>
          </a:p>
          <a:p>
            <a:endParaRPr lang="en-US" dirty="0"/>
          </a:p>
          <a:p>
            <a:r>
              <a:rPr lang="en-US" dirty="0"/>
              <a:t>Local jurisdictions do not have authority over how or where schools are built, expanded, or managed. </a:t>
            </a:r>
          </a:p>
          <a:p>
            <a:endParaRPr lang="en-US" dirty="0"/>
          </a:p>
          <a:p>
            <a:r>
              <a:rPr lang="en-US" dirty="0"/>
              <a:t>Instead, planners focus on identifying where new development makes the most sense to support existing and planned educational facilities. This means coordinating land use, transportation, and infrastructure planning in a way that complements school district decisions, while recognizing that ultimate control over educational facilities rests with the school boards. </a:t>
            </a:r>
          </a:p>
          <a:p>
            <a:endParaRPr lang="en-US" dirty="0"/>
          </a:p>
        </p:txBody>
      </p:sp>
    </p:spTree>
    <p:extLst>
      <p:ext uri="{BB962C8B-B14F-4D97-AF65-F5344CB8AC3E}">
        <p14:creationId xmlns:p14="http://schemas.microsoft.com/office/powerpoint/2010/main" val="150765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5CDE-F2C2-C363-B244-D191B3D2F48A}"/>
              </a:ext>
            </a:extLst>
          </p:cNvPr>
          <p:cNvSpPr>
            <a:spLocks noGrp="1"/>
          </p:cNvSpPr>
          <p:nvPr>
            <p:ph type="title"/>
          </p:nvPr>
        </p:nvSpPr>
        <p:spPr/>
        <p:txBody>
          <a:bodyPr/>
          <a:lstStyle/>
          <a:p>
            <a:r>
              <a:rPr lang="en-US" dirty="0"/>
              <a:t>Alignment with Best Practices</a:t>
            </a:r>
          </a:p>
        </p:txBody>
      </p:sp>
      <p:sp>
        <p:nvSpPr>
          <p:cNvPr id="3" name="Content Placeholder 2">
            <a:extLst>
              <a:ext uri="{FF2B5EF4-FFF2-40B4-BE49-F238E27FC236}">
                <a16:creationId xmlns:a16="http://schemas.microsoft.com/office/drawing/2014/main" id="{7478D897-D395-26B6-B269-A66DB9EFDF11}"/>
              </a:ext>
            </a:extLst>
          </p:cNvPr>
          <p:cNvSpPr>
            <a:spLocks noGrp="1"/>
          </p:cNvSpPr>
          <p:nvPr>
            <p:ph idx="1"/>
          </p:nvPr>
        </p:nvSpPr>
        <p:spPr/>
        <p:txBody>
          <a:bodyPr>
            <a:normAutofit fontScale="77500" lnSpcReduction="20000"/>
          </a:bodyPr>
          <a:lstStyle/>
          <a:p>
            <a:r>
              <a:rPr lang="en-US" dirty="0"/>
              <a:t>Clayton’s approach reflects best practices in urban planning by:</a:t>
            </a:r>
          </a:p>
          <a:p>
            <a:pPr lvl="1"/>
            <a:r>
              <a:rPr lang="en-US" dirty="0"/>
              <a:t>Grounding its strategies in thorough public engagement and visioning.</a:t>
            </a:r>
          </a:p>
          <a:p>
            <a:pPr lvl="1"/>
            <a:r>
              <a:rPr lang="en-US" dirty="0"/>
              <a:t>Employing a regulating plan to focus growth within compact, mixed-use neighborhoods while reserving rural land for agricultural use.</a:t>
            </a:r>
          </a:p>
          <a:p>
            <a:pPr lvl="1"/>
            <a:r>
              <a:rPr lang="en-US" dirty="0"/>
              <a:t>Featuring walkability, continuous sidewalks, and street trees as foundations of community design.</a:t>
            </a:r>
          </a:p>
          <a:p>
            <a:pPr lvl="1"/>
            <a:r>
              <a:rPr lang="en-US" dirty="0"/>
              <a:t>Locating parking out of sight to foster vibrant, safe streetscapes within mixed-use central cores.</a:t>
            </a:r>
          </a:p>
          <a:p>
            <a:pPr lvl="1"/>
            <a:r>
              <a:rPr lang="en-US" dirty="0"/>
              <a:t>Providing every resident with quick access to parks or green spaces.</a:t>
            </a:r>
          </a:p>
          <a:p>
            <a:pPr lvl="1"/>
            <a:r>
              <a:rPr lang="en-US" dirty="0"/>
              <a:t>Using growth management tools that balance prescriptive standards with flexible design guidelines.</a:t>
            </a:r>
          </a:p>
          <a:p>
            <a:pPr lvl="1"/>
            <a:endParaRPr lang="en-US" dirty="0"/>
          </a:p>
          <a:p>
            <a:r>
              <a:rPr lang="en-US" dirty="0"/>
              <a:t>By integrating these elements – public input, rural preservation, smart land use, walkability, mixed-use zoning, and robust connectivity – the plan strongly conforms to anti-sprawl recommendations and standards endorsed by contemporary planning organizations. Schools are woven into this vision as essential community centers, further supporting principles of cohesive, connected, and healthy neighborhoods.</a:t>
            </a:r>
          </a:p>
          <a:p>
            <a:endParaRPr lang="en-US" dirty="0"/>
          </a:p>
        </p:txBody>
      </p:sp>
    </p:spTree>
    <p:extLst>
      <p:ext uri="{BB962C8B-B14F-4D97-AF65-F5344CB8AC3E}">
        <p14:creationId xmlns:p14="http://schemas.microsoft.com/office/powerpoint/2010/main" val="232783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0CE4-E5E7-BDB0-BAB3-063D4D80BBFE}"/>
              </a:ext>
            </a:extLst>
          </p:cNvPr>
          <p:cNvSpPr>
            <a:spLocks noGrp="1"/>
          </p:cNvSpPr>
          <p:nvPr>
            <p:ph type="title"/>
          </p:nvPr>
        </p:nvSpPr>
        <p:spPr/>
        <p:txBody>
          <a:bodyPr/>
          <a:lstStyle/>
          <a:p>
            <a:r>
              <a:rPr lang="en-US" dirty="0"/>
              <a:t>Planning and Zoning Code Update</a:t>
            </a:r>
            <a:br>
              <a:rPr lang="en-US" dirty="0"/>
            </a:br>
            <a:endParaRPr lang="en-US" dirty="0"/>
          </a:p>
        </p:txBody>
      </p:sp>
      <p:sp>
        <p:nvSpPr>
          <p:cNvPr id="3" name="Content Placeholder 2">
            <a:extLst>
              <a:ext uri="{FF2B5EF4-FFF2-40B4-BE49-F238E27FC236}">
                <a16:creationId xmlns:a16="http://schemas.microsoft.com/office/drawing/2014/main" id="{C7882A15-4785-646A-63ED-142E4F6F3E60}"/>
              </a:ext>
            </a:extLst>
          </p:cNvPr>
          <p:cNvSpPr>
            <a:spLocks noGrp="1"/>
          </p:cNvSpPr>
          <p:nvPr>
            <p:ph idx="1"/>
          </p:nvPr>
        </p:nvSpPr>
        <p:spPr/>
        <p:txBody>
          <a:bodyPr>
            <a:normAutofit fontScale="92500" lnSpcReduction="10000"/>
          </a:bodyPr>
          <a:lstStyle/>
          <a:p>
            <a:r>
              <a:rPr lang="en-US" dirty="0"/>
              <a:t>Overview of the subsequent changes to the code based on Plan Clayton’s guidance:</a:t>
            </a:r>
          </a:p>
          <a:p>
            <a:pPr lvl="1"/>
            <a:r>
              <a:rPr lang="en-US" dirty="0"/>
              <a:t>Which residential districts were changed? How have they changed?</a:t>
            </a:r>
          </a:p>
          <a:p>
            <a:pPr lvl="1"/>
            <a:r>
              <a:rPr lang="en-US" dirty="0"/>
              <a:t>Provide a graphic map to show the differences between the old map (2013) and the updated map (2018)</a:t>
            </a:r>
          </a:p>
          <a:p>
            <a:pPr lvl="1"/>
            <a:endParaRPr lang="en-US" dirty="0"/>
          </a:p>
          <a:p>
            <a:r>
              <a:rPr lang="en-US" dirty="0"/>
              <a:t>Planning Commission additional requests:</a:t>
            </a:r>
          </a:p>
          <a:p>
            <a:pPr lvl="1"/>
            <a:r>
              <a:rPr lang="en-US" dirty="0"/>
              <a:t>Compare permitted densities in new vs. former zoning districts; highlight where the new code allows higher densities</a:t>
            </a:r>
          </a:p>
          <a:p>
            <a:pPr lvl="1"/>
            <a:r>
              <a:rPr lang="en-US" dirty="0"/>
              <a:t>Map all areas where residential densities exceed those allowed in the RSD District</a:t>
            </a:r>
          </a:p>
          <a:p>
            <a:pPr lvl="1"/>
            <a:r>
              <a:rPr lang="en-US" dirty="0"/>
              <a:t>Benchmark the use of RSD or equivalent districts in other communities (e.g., Englewood, Trotwood) and provide case examples</a:t>
            </a:r>
          </a:p>
          <a:p>
            <a:endParaRPr lang="en-US" dirty="0"/>
          </a:p>
        </p:txBody>
      </p:sp>
    </p:spTree>
    <p:extLst>
      <p:ext uri="{BB962C8B-B14F-4D97-AF65-F5344CB8AC3E}">
        <p14:creationId xmlns:p14="http://schemas.microsoft.com/office/powerpoint/2010/main" val="182105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6A57-A0FE-42B8-CA5E-3A98D608EE9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BD52E6C-4843-ABC4-6A43-CAEC81B03DA8}"/>
              </a:ext>
            </a:extLst>
          </p:cNvPr>
          <p:cNvSpPr>
            <a:spLocks noGrp="1"/>
          </p:cNvSpPr>
          <p:nvPr>
            <p:ph idx="1"/>
          </p:nvPr>
        </p:nvSpPr>
        <p:spPr/>
        <p:txBody>
          <a:bodyPr/>
          <a:lstStyle/>
          <a:p>
            <a:r>
              <a:rPr lang="en-US" dirty="0"/>
              <a:t>A complete rewrite of the Clayton Zoning Code was started in 2019, and was approved in mid-2021, providing a much more user-friendly set of regulations that lay out new development standards and zoning regulations consistent with what is laid out in the Plan Clayton document. </a:t>
            </a:r>
          </a:p>
          <a:p>
            <a:endParaRPr lang="en-US" dirty="0"/>
          </a:p>
          <a:p>
            <a:r>
              <a:rPr lang="en-US" dirty="0"/>
              <a:t>One of the more significant changes was the simplification of residential districts. Below are the current residential districts and the associated districts they replaced from the old code. </a:t>
            </a:r>
          </a:p>
          <a:p>
            <a:endParaRPr lang="en-US" dirty="0"/>
          </a:p>
        </p:txBody>
      </p:sp>
    </p:spTree>
    <p:extLst>
      <p:ext uri="{BB962C8B-B14F-4D97-AF65-F5344CB8AC3E}">
        <p14:creationId xmlns:p14="http://schemas.microsoft.com/office/powerpoint/2010/main" val="40009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EAF67-190D-2BE2-B337-8ADCE5618C39}"/>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b="0" i="0" kern="1200">
                <a:solidFill>
                  <a:srgbClr val="EBEBEB"/>
                </a:solidFill>
                <a:latin typeface="+mj-lt"/>
                <a:ea typeface="+mj-ea"/>
                <a:cs typeface="+mj-cs"/>
              </a:rPr>
              <a:t>1101.04 Zoning and Districts (Table)</a:t>
            </a:r>
            <a:br>
              <a:rPr lang="en-US" b="0" i="0" kern="1200">
                <a:solidFill>
                  <a:srgbClr val="EBEBEB"/>
                </a:solidFill>
                <a:latin typeface="+mj-lt"/>
                <a:ea typeface="+mj-ea"/>
                <a:cs typeface="+mj-cs"/>
              </a:rPr>
            </a:br>
            <a:endParaRPr lang="en-US" b="0" i="0" kern="120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1C3DE01B-FCE6-4BFA-6A0E-D4091E83D3B4}"/>
              </a:ext>
            </a:extLst>
          </p:cNvPr>
          <p:cNvGraphicFramePr>
            <a:graphicFrameLocks noGrp="1"/>
          </p:cNvGraphicFramePr>
          <p:nvPr>
            <p:ph idx="1"/>
            <p:extLst>
              <p:ext uri="{D42A27DB-BD31-4B8C-83A1-F6EECF244321}">
                <p14:modId xmlns:p14="http://schemas.microsoft.com/office/powerpoint/2010/main" val="3424873173"/>
              </p:ext>
            </p:extLst>
          </p:nvPr>
        </p:nvGraphicFramePr>
        <p:xfrm>
          <a:off x="643854" y="1737942"/>
          <a:ext cx="6270663" cy="3381654"/>
        </p:xfrm>
        <a:graphic>
          <a:graphicData uri="http://schemas.openxmlformats.org/drawingml/2006/table">
            <a:tbl>
              <a:tblPr firstRow="1" firstCol="1" bandRow="1">
                <a:tableStyleId>{5C22544A-7EE6-4342-B048-85BDC9FD1C3A}</a:tableStyleId>
              </a:tblPr>
              <a:tblGrid>
                <a:gridCol w="3251754">
                  <a:extLst>
                    <a:ext uri="{9D8B030D-6E8A-4147-A177-3AD203B41FA5}">
                      <a16:colId xmlns:a16="http://schemas.microsoft.com/office/drawing/2014/main" val="2535881794"/>
                    </a:ext>
                  </a:extLst>
                </a:gridCol>
                <a:gridCol w="1270949">
                  <a:extLst>
                    <a:ext uri="{9D8B030D-6E8A-4147-A177-3AD203B41FA5}">
                      <a16:colId xmlns:a16="http://schemas.microsoft.com/office/drawing/2014/main" val="2360135131"/>
                    </a:ext>
                  </a:extLst>
                </a:gridCol>
                <a:gridCol w="1747960">
                  <a:extLst>
                    <a:ext uri="{9D8B030D-6E8A-4147-A177-3AD203B41FA5}">
                      <a16:colId xmlns:a16="http://schemas.microsoft.com/office/drawing/2014/main" val="1684375688"/>
                    </a:ext>
                  </a:extLst>
                </a:gridCol>
              </a:tblGrid>
              <a:tr h="324906">
                <a:tc>
                  <a:txBody>
                    <a:bodyPr/>
                    <a:lstStyle/>
                    <a:p>
                      <a:pPr marL="0" marR="0">
                        <a:lnSpc>
                          <a:spcPct val="107000"/>
                        </a:lnSpc>
                        <a:spcAft>
                          <a:spcPts val="800"/>
                        </a:spcAft>
                        <a:buNone/>
                      </a:pPr>
                      <a:r>
                        <a:rPr lang="en-US" sz="1700" kern="100">
                          <a:effectLst/>
                        </a:rPr>
                        <a:t>Districts and Zones</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Symbol</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Replaces</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1488641016"/>
                  </a:ext>
                </a:extLst>
              </a:tr>
              <a:tr h="324906">
                <a:tc>
                  <a:txBody>
                    <a:bodyPr/>
                    <a:lstStyle/>
                    <a:p>
                      <a:pPr marL="0" marR="0">
                        <a:lnSpc>
                          <a:spcPct val="107000"/>
                        </a:lnSpc>
                        <a:spcAft>
                          <a:spcPts val="800"/>
                        </a:spcAft>
                        <a:buNone/>
                      </a:pPr>
                      <a:r>
                        <a:rPr lang="en-US" sz="1700" kern="100">
                          <a:effectLst/>
                        </a:rPr>
                        <a:t>Zones</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 </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 </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4193557584"/>
                  </a:ext>
                </a:extLst>
              </a:tr>
              <a:tr h="601734">
                <a:tc>
                  <a:txBody>
                    <a:bodyPr/>
                    <a:lstStyle/>
                    <a:p>
                      <a:pPr marL="0" marR="0">
                        <a:lnSpc>
                          <a:spcPct val="107000"/>
                        </a:lnSpc>
                        <a:spcAft>
                          <a:spcPts val="800"/>
                        </a:spcAft>
                        <a:buNone/>
                      </a:pPr>
                      <a:r>
                        <a:rPr lang="en-US" sz="1700" kern="100" dirty="0">
                          <a:effectLst/>
                        </a:rPr>
                        <a:t>Rural Conservation</a:t>
                      </a:r>
                      <a:endParaRPr lang="en-US" sz="1900" kern="100" dirty="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RCD-1 &amp; RCD-2</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A</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2658428140"/>
                  </a:ext>
                </a:extLst>
              </a:tr>
              <a:tr h="324906">
                <a:tc>
                  <a:txBody>
                    <a:bodyPr/>
                    <a:lstStyle/>
                    <a:p>
                      <a:pPr marL="0" marR="0">
                        <a:lnSpc>
                          <a:spcPct val="107000"/>
                        </a:lnSpc>
                        <a:spcAft>
                          <a:spcPts val="800"/>
                        </a:spcAft>
                        <a:buNone/>
                      </a:pPr>
                      <a:r>
                        <a:rPr lang="en-US" sz="1700" kern="100">
                          <a:effectLst/>
                        </a:rPr>
                        <a:t>Suburban Conservation</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SCD</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A-1</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2867975232"/>
                  </a:ext>
                </a:extLst>
              </a:tr>
              <a:tr h="601734">
                <a:tc>
                  <a:txBody>
                    <a:bodyPr/>
                    <a:lstStyle/>
                    <a:p>
                      <a:pPr marL="0" marR="0">
                        <a:lnSpc>
                          <a:spcPct val="107000"/>
                        </a:lnSpc>
                        <a:spcAft>
                          <a:spcPts val="800"/>
                        </a:spcAft>
                        <a:buNone/>
                      </a:pPr>
                      <a:r>
                        <a:rPr lang="en-US" sz="1700" kern="100">
                          <a:effectLst/>
                        </a:rPr>
                        <a:t>Residential – Single-Unit</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RSD</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R-1, R-2, R-3, UR-1</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2161296116"/>
                  </a:ext>
                </a:extLst>
              </a:tr>
              <a:tr h="601734">
                <a:tc>
                  <a:txBody>
                    <a:bodyPr/>
                    <a:lstStyle/>
                    <a:p>
                      <a:pPr marL="0" marR="0">
                        <a:lnSpc>
                          <a:spcPct val="107000"/>
                        </a:lnSpc>
                        <a:spcAft>
                          <a:spcPts val="800"/>
                        </a:spcAft>
                        <a:buNone/>
                      </a:pPr>
                      <a:r>
                        <a:rPr lang="en-US" sz="1700" kern="100">
                          <a:effectLst/>
                        </a:rPr>
                        <a:t>Residential – Multi-Unit Mixed Use</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RMX</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UR-2, O-R</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686713268"/>
                  </a:ext>
                </a:extLst>
              </a:tr>
              <a:tr h="601734">
                <a:tc>
                  <a:txBody>
                    <a:bodyPr/>
                    <a:lstStyle/>
                    <a:p>
                      <a:pPr marL="0" marR="0">
                        <a:lnSpc>
                          <a:spcPct val="107000"/>
                        </a:lnSpc>
                        <a:spcAft>
                          <a:spcPts val="800"/>
                        </a:spcAft>
                        <a:buNone/>
                      </a:pPr>
                      <a:r>
                        <a:rPr lang="en-US" sz="1700" kern="100">
                          <a:effectLst/>
                        </a:rPr>
                        <a:t>Planned Development</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a:effectLst/>
                        </a:rPr>
                        <a:t>PDD</a:t>
                      </a:r>
                      <a:endParaRPr lang="en-US" sz="1900" kern="100">
                        <a:effectLst/>
                        <a:latin typeface="Nacelle Light" pitchFamily="50" charset="0"/>
                        <a:ea typeface="Nacelle Light" pitchFamily="50" charset="0"/>
                        <a:cs typeface="Times New Roman" panose="02020603050405020304" pitchFamily="18" charset="0"/>
                      </a:endParaRPr>
                    </a:p>
                  </a:txBody>
                  <a:tcPr marL="116423" marR="116423" marT="0" marB="0"/>
                </a:tc>
                <a:tc>
                  <a:txBody>
                    <a:bodyPr/>
                    <a:lstStyle/>
                    <a:p>
                      <a:pPr marL="0" marR="0">
                        <a:lnSpc>
                          <a:spcPct val="107000"/>
                        </a:lnSpc>
                        <a:spcAft>
                          <a:spcPts val="800"/>
                        </a:spcAft>
                        <a:buNone/>
                      </a:pPr>
                      <a:r>
                        <a:rPr lang="en-US" sz="1700" kern="100" dirty="0">
                          <a:effectLst/>
                        </a:rPr>
                        <a:t>PD-1 through PD-4</a:t>
                      </a:r>
                      <a:endParaRPr lang="en-US" sz="1900" kern="100" dirty="0">
                        <a:effectLst/>
                        <a:latin typeface="Nacelle Light" pitchFamily="50" charset="0"/>
                        <a:ea typeface="Nacelle Light" pitchFamily="50" charset="0"/>
                        <a:cs typeface="Times New Roman" panose="02020603050405020304" pitchFamily="18" charset="0"/>
                      </a:endParaRPr>
                    </a:p>
                  </a:txBody>
                  <a:tcPr marL="116423" marR="116423" marT="0" marB="0"/>
                </a:tc>
                <a:extLst>
                  <a:ext uri="{0D108BD9-81ED-4DB2-BD59-A6C34878D82A}">
                    <a16:rowId xmlns:a16="http://schemas.microsoft.com/office/drawing/2014/main" val="2986757155"/>
                  </a:ext>
                </a:extLst>
              </a:tr>
            </a:tbl>
          </a:graphicData>
        </a:graphic>
      </p:graphicFrame>
    </p:spTree>
    <p:extLst>
      <p:ext uri="{BB962C8B-B14F-4D97-AF65-F5344CB8AC3E}">
        <p14:creationId xmlns:p14="http://schemas.microsoft.com/office/powerpoint/2010/main" val="7422890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2BD0-6A8C-25B3-4C3C-C9D105B03451}"/>
              </a:ext>
            </a:extLst>
          </p:cNvPr>
          <p:cNvSpPr>
            <a:spLocks noGrp="1"/>
          </p:cNvSpPr>
          <p:nvPr>
            <p:ph type="title"/>
          </p:nvPr>
        </p:nvSpPr>
        <p:spPr/>
        <p:txBody>
          <a:bodyPr/>
          <a:lstStyle/>
          <a:p>
            <a:r>
              <a:rPr lang="en-US" dirty="0"/>
              <a:t>Old Districts</a:t>
            </a:r>
          </a:p>
        </p:txBody>
      </p:sp>
      <p:sp>
        <p:nvSpPr>
          <p:cNvPr id="3" name="Content Placeholder 2">
            <a:extLst>
              <a:ext uri="{FF2B5EF4-FFF2-40B4-BE49-F238E27FC236}">
                <a16:creationId xmlns:a16="http://schemas.microsoft.com/office/drawing/2014/main" id="{392BF174-D9B9-1CF9-4E93-6E9BC936BCD9}"/>
              </a:ext>
            </a:extLst>
          </p:cNvPr>
          <p:cNvSpPr>
            <a:spLocks noGrp="1"/>
          </p:cNvSpPr>
          <p:nvPr>
            <p:ph idx="1"/>
          </p:nvPr>
        </p:nvSpPr>
        <p:spPr/>
        <p:txBody>
          <a:bodyPr numCol="2"/>
          <a:lstStyle/>
          <a:p>
            <a:r>
              <a:rPr lang="en-US" dirty="0"/>
              <a:t>Residential &amp; Conservation</a:t>
            </a:r>
          </a:p>
          <a:p>
            <a:pPr lvl="1"/>
            <a:r>
              <a:rPr lang="en-US" dirty="0"/>
              <a:t>R-C – Rural Conservation District</a:t>
            </a:r>
          </a:p>
          <a:p>
            <a:pPr lvl="1"/>
            <a:r>
              <a:rPr lang="en-US" dirty="0"/>
              <a:t>R-1 – Open Space Residential District</a:t>
            </a:r>
          </a:p>
          <a:p>
            <a:pPr lvl="1"/>
            <a:r>
              <a:rPr lang="en-US" dirty="0"/>
              <a:t>R-2 – Suburban Residential District</a:t>
            </a:r>
          </a:p>
          <a:p>
            <a:pPr lvl="1"/>
            <a:r>
              <a:rPr lang="en-US" dirty="0"/>
              <a:t>R-3 – Suburban Residential District</a:t>
            </a:r>
          </a:p>
          <a:p>
            <a:pPr lvl="1"/>
            <a:r>
              <a:rPr lang="en-US" dirty="0"/>
              <a:t>UR-1 – Urban Residential District</a:t>
            </a:r>
          </a:p>
          <a:p>
            <a:pPr lvl="1"/>
            <a:r>
              <a:rPr lang="en-US" dirty="0"/>
              <a:t>UR-2 – Urban Residential District</a:t>
            </a:r>
          </a:p>
          <a:p>
            <a:pPr marL="457200" lvl="1" indent="0">
              <a:buNone/>
            </a:pPr>
            <a:endParaRPr lang="en-US" dirty="0"/>
          </a:p>
          <a:p>
            <a:pPr marL="457200" lvl="1" indent="0">
              <a:buNone/>
            </a:pPr>
            <a:r>
              <a:rPr lang="en-US" dirty="0"/>
              <a:t>Based on the plan and the associated changes to the zoning code, it appears that there was an </a:t>
            </a:r>
            <a:r>
              <a:rPr lang="en-US" b="1" dirty="0"/>
              <a:t>attempt to unify the suburban residential districts into a singular “Residential – Single-Unit District” (RSD)</a:t>
            </a:r>
            <a:r>
              <a:rPr lang="en-US" dirty="0"/>
              <a:t>, with the intent to maintain a consistent character throughout Clayton. </a:t>
            </a:r>
          </a:p>
          <a:p>
            <a:pPr lvl="1"/>
            <a:endParaRPr lang="en-US" dirty="0"/>
          </a:p>
        </p:txBody>
      </p:sp>
    </p:spTree>
    <p:extLst>
      <p:ext uri="{BB962C8B-B14F-4D97-AF65-F5344CB8AC3E}">
        <p14:creationId xmlns:p14="http://schemas.microsoft.com/office/powerpoint/2010/main" val="342426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3CFB1-B89A-8C98-E0AA-A19381B0FE6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5400" b="0" i="0" kern="1200" dirty="0">
                <a:solidFill>
                  <a:srgbClr val="EBEBEB"/>
                </a:solidFill>
                <a:latin typeface="+mj-lt"/>
                <a:ea typeface="+mj-ea"/>
                <a:cs typeface="+mj-cs"/>
              </a:rPr>
              <a:t>Current Zoning Map</a:t>
            </a:r>
            <a:br>
              <a:rPr lang="en-US" sz="5400" b="0" i="0" kern="1200" dirty="0">
                <a:solidFill>
                  <a:srgbClr val="EBEBEB"/>
                </a:solidFill>
                <a:latin typeface="+mj-lt"/>
                <a:ea typeface="+mj-ea"/>
                <a:cs typeface="+mj-cs"/>
              </a:rPr>
            </a:br>
            <a:endParaRPr lang="en-US" sz="5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descr="A map of a city&#10;&#10;AI-generated content may be incorrect.">
            <a:extLst>
              <a:ext uri="{FF2B5EF4-FFF2-40B4-BE49-F238E27FC236}">
                <a16:creationId xmlns:a16="http://schemas.microsoft.com/office/drawing/2014/main" id="{9581A541-F93C-1648-087C-9F79011C91BB}"/>
              </a:ext>
            </a:extLst>
          </p:cNvPr>
          <p:cNvPicPr>
            <a:picLocks noGrp="1" noChangeAspect="1"/>
          </p:cNvPicPr>
          <p:nvPr>
            <p:ph idx="1"/>
          </p:nvPr>
        </p:nvPicPr>
        <p:blipFill>
          <a:blip r:embed="rId6"/>
          <a:stretch>
            <a:fillRect/>
          </a:stretch>
        </p:blipFill>
        <p:spPr>
          <a:xfrm>
            <a:off x="643854" y="975371"/>
            <a:ext cx="6270662" cy="4906792"/>
          </a:xfrm>
          <a:prstGeom prst="rect">
            <a:avLst/>
          </a:prstGeom>
          <a:effectLst/>
        </p:spPr>
      </p:pic>
      <p:sp>
        <p:nvSpPr>
          <p:cNvPr id="6" name="TextBox 5">
            <a:extLst>
              <a:ext uri="{FF2B5EF4-FFF2-40B4-BE49-F238E27FC236}">
                <a16:creationId xmlns:a16="http://schemas.microsoft.com/office/drawing/2014/main" id="{BC8D4B5C-B39E-2FD1-3A0A-96AC2A4989B4}"/>
              </a:ext>
            </a:extLst>
          </p:cNvPr>
          <p:cNvSpPr txBox="1"/>
          <p:nvPr/>
        </p:nvSpPr>
        <p:spPr>
          <a:xfrm>
            <a:off x="8191925" y="3870251"/>
            <a:ext cx="3712528" cy="2246641"/>
          </a:xfrm>
          <a:prstGeom prst="rect">
            <a:avLst/>
          </a:prstGeom>
          <a:noFill/>
        </p:spPr>
        <p:txBody>
          <a:bodyPr wrap="square">
            <a:spAutoFit/>
          </a:bodyPr>
          <a:lstStyle/>
          <a:p>
            <a:pPr marL="0" marR="0">
              <a:lnSpc>
                <a:spcPct val="107000"/>
              </a:lnSpc>
              <a:spcAft>
                <a:spcPts val="800"/>
              </a:spcAft>
              <a:buNone/>
            </a:pPr>
            <a:r>
              <a:rPr lang="en-US" sz="1800" i="1" kern="100" dirty="0">
                <a:solidFill>
                  <a:schemeClr val="bg1"/>
                </a:solidFill>
                <a:effectLst/>
                <a:latin typeface="+mj-lt"/>
                <a:ea typeface="Nacelle Light" pitchFamily="50" charset="0"/>
                <a:cs typeface="Times New Roman" panose="02020603050405020304" pitchFamily="18" charset="0"/>
              </a:rPr>
              <a:t>Description (Enlarged version available on the city’s website – image is for reference only)</a:t>
            </a:r>
            <a:endParaRPr lang="en-US" sz="1800" kern="100" dirty="0">
              <a:solidFill>
                <a:schemeClr val="bg1"/>
              </a:solidFill>
              <a:effectLst/>
              <a:latin typeface="+mj-lt"/>
              <a:ea typeface="Nacelle Light" pitchFamily="50"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chemeClr val="bg1"/>
                </a:solidFill>
                <a:effectLst/>
                <a:latin typeface="+mj-lt"/>
                <a:ea typeface="Nacelle Light" pitchFamily="50" charset="0"/>
                <a:cs typeface="Times New Roman" panose="02020603050405020304" pitchFamily="18" charset="0"/>
              </a:rPr>
              <a:t>Larger yellow portions are the RSD District</a:t>
            </a:r>
          </a:p>
          <a:p>
            <a:pPr marL="342900" marR="0" lvl="0" indent="-342900">
              <a:lnSpc>
                <a:spcPct val="107000"/>
              </a:lnSpc>
              <a:spcAft>
                <a:spcPts val="800"/>
              </a:spcAft>
              <a:buFont typeface="Symbol" panose="05050102010706020507" pitchFamily="18" charset="2"/>
              <a:buChar char=""/>
            </a:pPr>
            <a:r>
              <a:rPr lang="en-US" sz="1800" kern="100" dirty="0">
                <a:solidFill>
                  <a:schemeClr val="bg1"/>
                </a:solidFill>
                <a:effectLst/>
                <a:latin typeface="+mj-lt"/>
                <a:ea typeface="Nacelle Light" pitchFamily="50" charset="0"/>
                <a:cs typeface="Times New Roman" panose="02020603050405020304" pitchFamily="18" charset="0"/>
              </a:rPr>
              <a:t>Green is the RCD-1 and RCD-2</a:t>
            </a:r>
          </a:p>
        </p:txBody>
      </p:sp>
    </p:spTree>
    <p:extLst>
      <p:ext uri="{BB962C8B-B14F-4D97-AF65-F5344CB8AC3E}">
        <p14:creationId xmlns:p14="http://schemas.microsoft.com/office/powerpoint/2010/main" val="339186300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1EEF-3732-B9F9-D8CF-9162D7B1BF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58B61-554F-4A08-3652-41268F109931}"/>
              </a:ext>
            </a:extLst>
          </p:cNvPr>
          <p:cNvSpPr>
            <a:spLocks noGrp="1"/>
          </p:cNvSpPr>
          <p:nvPr>
            <p:ph idx="1"/>
          </p:nvPr>
        </p:nvSpPr>
        <p:spPr>
          <a:xfrm>
            <a:off x="142583" y="1528353"/>
            <a:ext cx="11403306" cy="4428309"/>
          </a:xfrm>
        </p:spPr>
        <p:txBody>
          <a:bodyPr anchor="ctr">
            <a:normAutofit/>
          </a:bodyPr>
          <a:lstStyle/>
          <a:p>
            <a:r>
              <a:rPr lang="en-US" sz="2800" dirty="0"/>
              <a:t>Planning staff discussed the topic with MDC and what information would be necessary to present to Planning Commission. </a:t>
            </a:r>
          </a:p>
          <a:p>
            <a:endParaRPr lang="en-US" sz="2800" dirty="0"/>
          </a:p>
          <a:p>
            <a:r>
              <a:rPr lang="en-US" sz="2800" dirty="0"/>
              <a:t>MDC agreed to the preparation of a memo reviewing Plan Clayton, summarizing the latest Planning and Zoning Code updates, and presenting options for how to proceed with residential district revisions.</a:t>
            </a:r>
          </a:p>
        </p:txBody>
      </p:sp>
      <p:sp>
        <p:nvSpPr>
          <p:cNvPr id="4" name="Title 1">
            <a:extLst>
              <a:ext uri="{FF2B5EF4-FFF2-40B4-BE49-F238E27FC236}">
                <a16:creationId xmlns:a16="http://schemas.microsoft.com/office/drawing/2014/main" id="{A519EA90-7270-4381-9AE4-3F48D3BB7610}"/>
              </a:ext>
            </a:extLst>
          </p:cNvPr>
          <p:cNvSpPr txBox="1">
            <a:spLocks/>
          </p:cNvSpPr>
          <p:nvPr/>
        </p:nvSpPr>
        <p:spPr>
          <a:xfrm>
            <a:off x="0" y="176674"/>
            <a:ext cx="12191999" cy="135168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Consultant Discussion: McBride Dale Clarion (MDC)</a:t>
            </a:r>
          </a:p>
        </p:txBody>
      </p:sp>
    </p:spTree>
    <p:extLst>
      <p:ext uri="{BB962C8B-B14F-4D97-AF65-F5344CB8AC3E}">
        <p14:creationId xmlns:p14="http://schemas.microsoft.com/office/powerpoint/2010/main" val="24926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E7BB2-CA46-D7F3-9D45-E0BFE0B66494}"/>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Current and Previous Residential Dimensions Summary Table</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61EE579C-D843-536D-A1C2-E66D8C502387}"/>
              </a:ext>
            </a:extLst>
          </p:cNvPr>
          <p:cNvGraphicFramePr>
            <a:graphicFrameLocks noGrp="1"/>
          </p:cNvGraphicFramePr>
          <p:nvPr>
            <p:ph idx="1"/>
            <p:extLst>
              <p:ext uri="{D42A27DB-BD31-4B8C-83A1-F6EECF244321}">
                <p14:modId xmlns:p14="http://schemas.microsoft.com/office/powerpoint/2010/main" val="3657345990"/>
              </p:ext>
            </p:extLst>
          </p:nvPr>
        </p:nvGraphicFramePr>
        <p:xfrm>
          <a:off x="643854" y="570703"/>
          <a:ext cx="6270665" cy="2369776"/>
        </p:xfrm>
        <a:graphic>
          <a:graphicData uri="http://schemas.openxmlformats.org/drawingml/2006/table">
            <a:tbl>
              <a:tblPr firstRow="1" firstCol="1" bandRow="1">
                <a:tableStyleId>{5C22544A-7EE6-4342-B048-85BDC9FD1C3A}</a:tableStyleId>
              </a:tblPr>
              <a:tblGrid>
                <a:gridCol w="1666294">
                  <a:extLst>
                    <a:ext uri="{9D8B030D-6E8A-4147-A177-3AD203B41FA5}">
                      <a16:colId xmlns:a16="http://schemas.microsoft.com/office/drawing/2014/main" val="3230994997"/>
                    </a:ext>
                  </a:extLst>
                </a:gridCol>
                <a:gridCol w="876250">
                  <a:extLst>
                    <a:ext uri="{9D8B030D-6E8A-4147-A177-3AD203B41FA5}">
                      <a16:colId xmlns:a16="http://schemas.microsoft.com/office/drawing/2014/main" val="2004455413"/>
                    </a:ext>
                  </a:extLst>
                </a:gridCol>
                <a:gridCol w="987810">
                  <a:extLst>
                    <a:ext uri="{9D8B030D-6E8A-4147-A177-3AD203B41FA5}">
                      <a16:colId xmlns:a16="http://schemas.microsoft.com/office/drawing/2014/main" val="3433046198"/>
                    </a:ext>
                  </a:extLst>
                </a:gridCol>
                <a:gridCol w="802723">
                  <a:extLst>
                    <a:ext uri="{9D8B030D-6E8A-4147-A177-3AD203B41FA5}">
                      <a16:colId xmlns:a16="http://schemas.microsoft.com/office/drawing/2014/main" val="4252663224"/>
                    </a:ext>
                  </a:extLst>
                </a:gridCol>
                <a:gridCol w="838219">
                  <a:extLst>
                    <a:ext uri="{9D8B030D-6E8A-4147-A177-3AD203B41FA5}">
                      <a16:colId xmlns:a16="http://schemas.microsoft.com/office/drawing/2014/main" val="3170928025"/>
                    </a:ext>
                  </a:extLst>
                </a:gridCol>
                <a:gridCol w="1099369">
                  <a:extLst>
                    <a:ext uri="{9D8B030D-6E8A-4147-A177-3AD203B41FA5}">
                      <a16:colId xmlns:a16="http://schemas.microsoft.com/office/drawing/2014/main" val="4180408171"/>
                    </a:ext>
                  </a:extLst>
                </a:gridCol>
              </a:tblGrid>
              <a:tr h="365760">
                <a:tc gridSpan="6">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b="1" kern="1200" dirty="0">
                          <a:solidFill>
                            <a:schemeClr val="lt1"/>
                          </a:solidFill>
                          <a:effectLst/>
                          <a:latin typeface="+mn-lt"/>
                          <a:ea typeface="+mn-ea"/>
                          <a:cs typeface="+mn-cs"/>
                        </a:rPr>
                        <a:t>Current Residential Dimensions Summary Table</a:t>
                      </a:r>
                    </a:p>
                  </a:txBody>
                  <a:tcPr marL="109531" marR="109531"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extLst>
                  <a:ext uri="{0D108BD9-81ED-4DB2-BD59-A6C34878D82A}">
                    <a16:rowId xmlns:a16="http://schemas.microsoft.com/office/drawing/2014/main" val="2635114244"/>
                  </a:ext>
                </a:extLst>
              </a:tr>
              <a:tr h="566114">
                <a:tc>
                  <a:txBody>
                    <a:bodyPr/>
                    <a:lstStyle/>
                    <a:p>
                      <a:pPr marL="0" marR="0">
                        <a:lnSpc>
                          <a:spcPct val="107000"/>
                        </a:lnSpc>
                        <a:spcAft>
                          <a:spcPts val="800"/>
                        </a:spcAft>
                        <a:buNone/>
                      </a:pPr>
                      <a:r>
                        <a:rPr lang="en-US" sz="1600" kern="100" dirty="0">
                          <a:effectLst/>
                        </a:rPr>
                        <a:t> </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RSD</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RMX</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SCD</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RCD-1</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RCD-2</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extLst>
                  <a:ext uri="{0D108BD9-81ED-4DB2-BD59-A6C34878D82A}">
                    <a16:rowId xmlns:a16="http://schemas.microsoft.com/office/drawing/2014/main" val="3367076034"/>
                  </a:ext>
                </a:extLst>
              </a:tr>
              <a:tr h="566114">
                <a:tc>
                  <a:txBody>
                    <a:bodyPr/>
                    <a:lstStyle/>
                    <a:p>
                      <a:pPr marL="0" marR="0">
                        <a:lnSpc>
                          <a:spcPct val="107000"/>
                        </a:lnSpc>
                        <a:spcAft>
                          <a:spcPts val="800"/>
                        </a:spcAft>
                        <a:buNone/>
                      </a:pPr>
                      <a:r>
                        <a:rPr lang="en-US" sz="1600" kern="100">
                          <a:effectLst/>
                        </a:rPr>
                        <a:t>Lot Size</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0.15 acre</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0.25 acre</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N/A</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N/A</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10 acres</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extLst>
                  <a:ext uri="{0D108BD9-81ED-4DB2-BD59-A6C34878D82A}">
                    <a16:rowId xmlns:a16="http://schemas.microsoft.com/office/drawing/2014/main" val="3333973939"/>
                  </a:ext>
                </a:extLst>
              </a:tr>
              <a:tr h="305674">
                <a:tc>
                  <a:txBody>
                    <a:bodyPr/>
                    <a:lstStyle/>
                    <a:p>
                      <a:pPr marL="0" marR="0">
                        <a:lnSpc>
                          <a:spcPct val="107000"/>
                        </a:lnSpc>
                        <a:spcAft>
                          <a:spcPts val="800"/>
                        </a:spcAft>
                        <a:buNone/>
                      </a:pPr>
                      <a:r>
                        <a:rPr lang="en-US" sz="1600" kern="100">
                          <a:effectLst/>
                        </a:rPr>
                        <a:t>Units Per Acre</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N/A</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24</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1</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N/A</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N/A</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extLst>
                  <a:ext uri="{0D108BD9-81ED-4DB2-BD59-A6C34878D82A}">
                    <a16:rowId xmlns:a16="http://schemas.microsoft.com/office/drawing/2014/main" val="2585633107"/>
                  </a:ext>
                </a:extLst>
              </a:tr>
              <a:tr h="566114">
                <a:tc>
                  <a:txBody>
                    <a:bodyPr/>
                    <a:lstStyle/>
                    <a:p>
                      <a:pPr marL="0" marR="0">
                        <a:lnSpc>
                          <a:spcPct val="107000"/>
                        </a:lnSpc>
                        <a:spcAft>
                          <a:spcPts val="800"/>
                        </a:spcAft>
                        <a:buNone/>
                      </a:pPr>
                      <a:r>
                        <a:rPr lang="en-US" sz="1400" kern="100" dirty="0">
                          <a:effectLst/>
                        </a:rPr>
                        <a:t>Lot Size in SF (Approximate)</a:t>
                      </a:r>
                      <a:endParaRPr lang="en-US" sz="1400" kern="100" dirty="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6,534</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10,890</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a:effectLst/>
                        </a:rPr>
                        <a:t>-</a:t>
                      </a:r>
                      <a:endParaRPr lang="en-US" sz="1600" kern="100">
                        <a:effectLst/>
                        <a:latin typeface="Nacelle Light" pitchFamily="50" charset="0"/>
                        <a:ea typeface="Nacelle Light" pitchFamily="50" charset="0"/>
                        <a:cs typeface="Times New Roman" panose="02020603050405020304" pitchFamily="18" charset="0"/>
                      </a:endParaRPr>
                    </a:p>
                  </a:txBody>
                  <a:tcPr marL="109531" marR="109531" marT="0" marB="0"/>
                </a:tc>
                <a:tc>
                  <a:txBody>
                    <a:bodyPr/>
                    <a:lstStyle/>
                    <a:p>
                      <a:pPr marL="0" marR="0">
                        <a:lnSpc>
                          <a:spcPct val="107000"/>
                        </a:lnSpc>
                        <a:spcAft>
                          <a:spcPts val="800"/>
                        </a:spcAft>
                        <a:buNone/>
                      </a:pPr>
                      <a:r>
                        <a:rPr lang="en-US" sz="1600" kern="100" dirty="0">
                          <a:effectLst/>
                        </a:rPr>
                        <a:t>435,600</a:t>
                      </a:r>
                      <a:endParaRPr lang="en-US" sz="1600" kern="100" dirty="0">
                        <a:effectLst/>
                        <a:latin typeface="Nacelle Light" pitchFamily="50" charset="0"/>
                        <a:ea typeface="Nacelle Light" pitchFamily="50" charset="0"/>
                        <a:cs typeface="Times New Roman" panose="02020603050405020304" pitchFamily="18" charset="0"/>
                      </a:endParaRPr>
                    </a:p>
                  </a:txBody>
                  <a:tcPr marL="109531" marR="109531" marT="0" marB="0"/>
                </a:tc>
                <a:extLst>
                  <a:ext uri="{0D108BD9-81ED-4DB2-BD59-A6C34878D82A}">
                    <a16:rowId xmlns:a16="http://schemas.microsoft.com/office/drawing/2014/main" val="1357550822"/>
                  </a:ext>
                </a:extLst>
              </a:tr>
            </a:tbl>
          </a:graphicData>
        </a:graphic>
      </p:graphicFrame>
      <p:graphicFrame>
        <p:nvGraphicFramePr>
          <p:cNvPr id="6" name="Table 5">
            <a:extLst>
              <a:ext uri="{FF2B5EF4-FFF2-40B4-BE49-F238E27FC236}">
                <a16:creationId xmlns:a16="http://schemas.microsoft.com/office/drawing/2014/main" id="{0DD6296F-5343-2D91-ABA5-0ACB2E966470}"/>
              </a:ext>
            </a:extLst>
          </p:cNvPr>
          <p:cNvGraphicFramePr>
            <a:graphicFrameLocks noGrp="1"/>
          </p:cNvGraphicFramePr>
          <p:nvPr>
            <p:extLst>
              <p:ext uri="{D42A27DB-BD31-4B8C-83A1-F6EECF244321}">
                <p14:modId xmlns:p14="http://schemas.microsoft.com/office/powerpoint/2010/main" val="390743724"/>
              </p:ext>
            </p:extLst>
          </p:nvPr>
        </p:nvGraphicFramePr>
        <p:xfrm>
          <a:off x="643854" y="3305387"/>
          <a:ext cx="6270664" cy="3267569"/>
        </p:xfrm>
        <a:graphic>
          <a:graphicData uri="http://schemas.openxmlformats.org/drawingml/2006/table">
            <a:tbl>
              <a:tblPr firstRow="1" firstCol="1" bandRow="1">
                <a:tableStyleId>{5C22544A-7EE6-4342-B048-85BDC9FD1C3A}</a:tableStyleId>
              </a:tblPr>
              <a:tblGrid>
                <a:gridCol w="1656584">
                  <a:extLst>
                    <a:ext uri="{9D8B030D-6E8A-4147-A177-3AD203B41FA5}">
                      <a16:colId xmlns:a16="http://schemas.microsoft.com/office/drawing/2014/main" val="2385812844"/>
                    </a:ext>
                  </a:extLst>
                </a:gridCol>
                <a:gridCol w="882709">
                  <a:extLst>
                    <a:ext uri="{9D8B030D-6E8A-4147-A177-3AD203B41FA5}">
                      <a16:colId xmlns:a16="http://schemas.microsoft.com/office/drawing/2014/main" val="702091965"/>
                    </a:ext>
                  </a:extLst>
                </a:gridCol>
                <a:gridCol w="992038">
                  <a:extLst>
                    <a:ext uri="{9D8B030D-6E8A-4147-A177-3AD203B41FA5}">
                      <a16:colId xmlns:a16="http://schemas.microsoft.com/office/drawing/2014/main" val="2792089160"/>
                    </a:ext>
                  </a:extLst>
                </a:gridCol>
                <a:gridCol w="802257">
                  <a:extLst>
                    <a:ext uri="{9D8B030D-6E8A-4147-A177-3AD203B41FA5}">
                      <a16:colId xmlns:a16="http://schemas.microsoft.com/office/drawing/2014/main" val="4209823602"/>
                    </a:ext>
                  </a:extLst>
                </a:gridCol>
                <a:gridCol w="836762">
                  <a:extLst>
                    <a:ext uri="{9D8B030D-6E8A-4147-A177-3AD203B41FA5}">
                      <a16:colId xmlns:a16="http://schemas.microsoft.com/office/drawing/2014/main" val="737312333"/>
                    </a:ext>
                  </a:extLst>
                </a:gridCol>
                <a:gridCol w="1100314">
                  <a:extLst>
                    <a:ext uri="{9D8B030D-6E8A-4147-A177-3AD203B41FA5}">
                      <a16:colId xmlns:a16="http://schemas.microsoft.com/office/drawing/2014/main" val="1769650933"/>
                    </a:ext>
                  </a:extLst>
                </a:gridCol>
              </a:tblGrid>
              <a:tr h="365760">
                <a:tc gridSpan="6">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b="1" kern="1200" dirty="0">
                          <a:solidFill>
                            <a:schemeClr val="lt1"/>
                          </a:solidFill>
                          <a:effectLst/>
                          <a:latin typeface="+mn-lt"/>
                          <a:ea typeface="+mn-ea"/>
                          <a:cs typeface="+mn-cs"/>
                        </a:rPr>
                        <a:t>Previous Residential Dimensions Summary Table</a:t>
                      </a:r>
                    </a:p>
                  </a:txBody>
                  <a:tcPr marL="68580" marR="68580"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hMerge="1">
                  <a:txBody>
                    <a:bodyPr/>
                    <a:lstStyle/>
                    <a:p>
                      <a:pPr marL="0" marR="0">
                        <a:lnSpc>
                          <a:spcPct val="107000"/>
                        </a:lnSpc>
                        <a:spcAft>
                          <a:spcPts val="800"/>
                        </a:spcAft>
                        <a:buNone/>
                      </a:pP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extLst>
                  <a:ext uri="{0D108BD9-81ED-4DB2-BD59-A6C34878D82A}">
                    <a16:rowId xmlns:a16="http://schemas.microsoft.com/office/drawing/2014/main" val="4204936648"/>
                  </a:ext>
                </a:extLst>
              </a:tr>
              <a:tr h="947902">
                <a:tc>
                  <a:txBody>
                    <a:bodyPr/>
                    <a:lstStyle/>
                    <a:p>
                      <a:pPr marL="0" marR="0">
                        <a:lnSpc>
                          <a:spcPct val="107000"/>
                        </a:lnSpc>
                        <a:spcAft>
                          <a:spcPts val="800"/>
                        </a:spcAft>
                        <a:buNone/>
                      </a:pPr>
                      <a:r>
                        <a:rPr lang="en-US" sz="1600" kern="100" dirty="0">
                          <a:effectLst/>
                        </a:rPr>
                        <a:t> </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UR-1 &amp; </a:t>
                      </a:r>
                      <a:br>
                        <a:rPr lang="en-US" sz="1600" kern="100" dirty="0">
                          <a:effectLst/>
                        </a:rPr>
                      </a:br>
                      <a:r>
                        <a:rPr lang="en-US" sz="1600" kern="100" dirty="0">
                          <a:effectLst/>
                        </a:rPr>
                        <a:t>UR-2</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R-3</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R-2</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R-1</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R-C</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extLst>
                  <a:ext uri="{0D108BD9-81ED-4DB2-BD59-A6C34878D82A}">
                    <a16:rowId xmlns:a16="http://schemas.microsoft.com/office/drawing/2014/main" val="3029972330"/>
                  </a:ext>
                </a:extLst>
              </a:tr>
              <a:tr h="643337">
                <a:tc>
                  <a:txBody>
                    <a:bodyPr/>
                    <a:lstStyle/>
                    <a:p>
                      <a:pPr marL="0" marR="0">
                        <a:lnSpc>
                          <a:spcPct val="107000"/>
                        </a:lnSpc>
                        <a:spcAft>
                          <a:spcPts val="800"/>
                        </a:spcAft>
                        <a:buNone/>
                      </a:pPr>
                      <a:r>
                        <a:rPr lang="en-US" sz="1600" kern="100" dirty="0">
                          <a:effectLst/>
                        </a:rPr>
                        <a:t>Lot Size in SF</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7,500 SF</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10,000 SF</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15,000 SF</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20,000 SF</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1 Acre</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extLst>
                  <a:ext uri="{0D108BD9-81ED-4DB2-BD59-A6C34878D82A}">
                    <a16:rowId xmlns:a16="http://schemas.microsoft.com/office/drawing/2014/main" val="820361181"/>
                  </a:ext>
                </a:extLst>
              </a:tr>
              <a:tr h="1310570">
                <a:tc>
                  <a:txBody>
                    <a:bodyPr/>
                    <a:lstStyle/>
                    <a:p>
                      <a:pPr marL="0" marR="0">
                        <a:lnSpc>
                          <a:spcPct val="107000"/>
                        </a:lnSpc>
                        <a:spcAft>
                          <a:spcPts val="800"/>
                        </a:spcAft>
                        <a:buNone/>
                      </a:pPr>
                      <a:r>
                        <a:rPr lang="en-US" sz="1600" kern="100" dirty="0">
                          <a:effectLst/>
                        </a:rPr>
                        <a:t>Lot Size in Acres (Approximate)</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0.17</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0.22</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0.34</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a:effectLst/>
                        </a:rPr>
                        <a:t>0.45</a:t>
                      </a:r>
                      <a:endParaRPr lang="en-US" sz="1600" kern="100">
                        <a:effectLst/>
                        <a:latin typeface="Nacelle Light" pitchFamily="50" charset="0"/>
                        <a:ea typeface="Nacelle Light" pitchFamily="50"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00" dirty="0">
                          <a:effectLst/>
                        </a:rPr>
                        <a:t>1</a:t>
                      </a:r>
                      <a:endParaRPr lang="en-US" sz="1600" kern="100" dirty="0">
                        <a:effectLst/>
                        <a:latin typeface="Nacelle Light" pitchFamily="50" charset="0"/>
                        <a:ea typeface="Nacelle Light" pitchFamily="50" charset="0"/>
                        <a:cs typeface="Times New Roman" panose="02020603050405020304" pitchFamily="18" charset="0"/>
                      </a:endParaRPr>
                    </a:p>
                  </a:txBody>
                  <a:tcPr marL="68580" marR="68580" marT="0" marB="0"/>
                </a:tc>
                <a:extLst>
                  <a:ext uri="{0D108BD9-81ED-4DB2-BD59-A6C34878D82A}">
                    <a16:rowId xmlns:a16="http://schemas.microsoft.com/office/drawing/2014/main" val="2428648242"/>
                  </a:ext>
                </a:extLst>
              </a:tr>
            </a:tbl>
          </a:graphicData>
        </a:graphic>
      </p:graphicFrame>
    </p:spTree>
    <p:extLst>
      <p:ext uri="{BB962C8B-B14F-4D97-AF65-F5344CB8AC3E}">
        <p14:creationId xmlns:p14="http://schemas.microsoft.com/office/powerpoint/2010/main" val="81451248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2114-ED22-2E82-B743-8DC62E9EECE0}"/>
              </a:ext>
            </a:extLst>
          </p:cNvPr>
          <p:cNvSpPr>
            <a:spLocks noGrp="1"/>
          </p:cNvSpPr>
          <p:nvPr>
            <p:ph type="title"/>
          </p:nvPr>
        </p:nvSpPr>
        <p:spPr/>
        <p:txBody>
          <a:bodyPr/>
          <a:lstStyle/>
          <a:p>
            <a:r>
              <a:rPr lang="en-US" dirty="0"/>
              <a:t>Summary Table Analysis</a:t>
            </a:r>
          </a:p>
        </p:txBody>
      </p:sp>
      <p:sp>
        <p:nvSpPr>
          <p:cNvPr id="3" name="Content Placeholder 2">
            <a:extLst>
              <a:ext uri="{FF2B5EF4-FFF2-40B4-BE49-F238E27FC236}">
                <a16:creationId xmlns:a16="http://schemas.microsoft.com/office/drawing/2014/main" id="{5069C660-6355-50AE-E302-219B548AD428}"/>
              </a:ext>
            </a:extLst>
          </p:cNvPr>
          <p:cNvSpPr>
            <a:spLocks noGrp="1"/>
          </p:cNvSpPr>
          <p:nvPr>
            <p:ph idx="1"/>
          </p:nvPr>
        </p:nvSpPr>
        <p:spPr/>
        <p:txBody>
          <a:bodyPr/>
          <a:lstStyle/>
          <a:p>
            <a:r>
              <a:rPr lang="en-US" dirty="0"/>
              <a:t>The current RSD Zoning District has a minimum lot size of 0.15 acres (approximately 6,500 square feet). This is a smaller lot size that the Urban Residential Districts from the old zoning code (7,500 square feet). </a:t>
            </a:r>
          </a:p>
          <a:p>
            <a:endParaRPr lang="en-US" dirty="0"/>
          </a:p>
          <a:p>
            <a:r>
              <a:rPr lang="en-US" dirty="0"/>
              <a:t>The intention of this code change was likely to increase flexibility and ease formerly stricter minimum lot sizes. It is difficult to understand the full impact on existing lots without a more in-depth analysis of parcel sizes throughout the city. </a:t>
            </a:r>
          </a:p>
        </p:txBody>
      </p:sp>
    </p:spTree>
    <p:extLst>
      <p:ext uri="{BB962C8B-B14F-4D97-AF65-F5344CB8AC3E}">
        <p14:creationId xmlns:p14="http://schemas.microsoft.com/office/powerpoint/2010/main" val="202118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E4ADB-8337-009D-8D8A-ECBA13C380E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C42F20D-1F84-9BE3-9EA0-0787FEEBD2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B46A6740-7DAB-CA52-5890-A16F2A51C3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039F9F28-A5D7-A5B1-09A7-6E177EB37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097C743-85B2-BC48-021C-DD907E9EF9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352B81B-2641-972E-0EE2-9677AE58BF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912700E0-B407-4E89-5826-6A0C1213C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6D391643-D989-FF87-B994-52E4E13A5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693A5-6C0E-88E9-A284-C90EEA6EAED9}"/>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R-3 District Locations | Old Zoning Map (Clayton followed this before 2021 update)</a:t>
            </a:r>
          </a:p>
        </p:txBody>
      </p:sp>
      <p:sp>
        <p:nvSpPr>
          <p:cNvPr id="23" name="Freeform 36">
            <a:extLst>
              <a:ext uri="{FF2B5EF4-FFF2-40B4-BE49-F238E27FC236}">
                <a16:creationId xmlns:a16="http://schemas.microsoft.com/office/drawing/2014/main" id="{ACEB218C-53D7-6BFB-1751-782F93A7D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C7E9A593-8319-6279-3190-DF6E1EFAB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BFB62482-9A9C-D76F-9A03-9E63526BB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descr="A map of a city&#10;&#10;AI-generated content may be incorrect.">
            <a:extLst>
              <a:ext uri="{FF2B5EF4-FFF2-40B4-BE49-F238E27FC236}">
                <a16:creationId xmlns:a16="http://schemas.microsoft.com/office/drawing/2014/main" id="{E068D429-B1EC-9639-89A6-D5C0C85BB75F}"/>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43854" y="1069431"/>
            <a:ext cx="6270662" cy="4718672"/>
          </a:xfrm>
          <a:prstGeom prst="rect">
            <a:avLst/>
          </a:prstGeom>
          <a:effectLst/>
        </p:spPr>
      </p:pic>
      <p:sp>
        <p:nvSpPr>
          <p:cNvPr id="5" name="TextBox 4">
            <a:extLst>
              <a:ext uri="{FF2B5EF4-FFF2-40B4-BE49-F238E27FC236}">
                <a16:creationId xmlns:a16="http://schemas.microsoft.com/office/drawing/2014/main" id="{2D88834B-7DE8-A7D6-0726-706DC4C162E2}"/>
              </a:ext>
            </a:extLst>
          </p:cNvPr>
          <p:cNvSpPr txBox="1"/>
          <p:nvPr/>
        </p:nvSpPr>
        <p:spPr>
          <a:xfrm>
            <a:off x="8191925" y="4517507"/>
            <a:ext cx="3135982" cy="1551322"/>
          </a:xfrm>
          <a:prstGeom prst="rect">
            <a:avLst/>
          </a:prstGeom>
          <a:noFill/>
        </p:spPr>
        <p:txBody>
          <a:bodyPr wrap="square">
            <a:spAutoFit/>
          </a:bodyPr>
          <a:lstStyle/>
          <a:p>
            <a:pPr marL="0" marR="0">
              <a:lnSpc>
                <a:spcPct val="107000"/>
              </a:lnSpc>
              <a:spcAft>
                <a:spcPts val="800"/>
              </a:spcAft>
              <a:buNone/>
            </a:pPr>
            <a:r>
              <a:rPr lang="en-US" sz="1800" kern="100" dirty="0">
                <a:solidFill>
                  <a:schemeClr val="bg1"/>
                </a:solidFill>
                <a:effectLst/>
                <a:latin typeface="+mj-lt"/>
                <a:ea typeface="Nacelle Light" pitchFamily="50" charset="0"/>
                <a:cs typeface="Times New Roman" panose="02020603050405020304" pitchFamily="18" charset="0"/>
              </a:rPr>
              <a:t>The R-3 District primarily was located on either side of Salem Avenue, with smaller areas along Wenger Road. </a:t>
            </a:r>
          </a:p>
        </p:txBody>
      </p:sp>
    </p:spTree>
    <p:extLst>
      <p:ext uri="{BB962C8B-B14F-4D97-AF65-F5344CB8AC3E}">
        <p14:creationId xmlns:p14="http://schemas.microsoft.com/office/powerpoint/2010/main" val="65823611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BC5326-B5F7-2227-4183-7345E0BF7CB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D830DBD-79D9-65DE-000B-0FB47A7A4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A2DF7EF-AADF-1359-A32B-B9606C3E64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0D9A7E67-706D-19FE-4608-68BEF3A6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34D33F00-C014-A0B4-1952-6D13F911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D897699F-BD01-B601-826B-EC9717A334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FFA47BA-98D6-B9C8-4F34-42AB0184F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570F048-310D-B79D-924D-5A5D65EC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AFD98-65A8-30BA-B7DD-DACA0E898EC1}"/>
              </a:ext>
            </a:extLst>
          </p:cNvPr>
          <p:cNvSpPr>
            <a:spLocks noGrp="1"/>
          </p:cNvSpPr>
          <p:nvPr>
            <p:ph type="title"/>
          </p:nvPr>
        </p:nvSpPr>
        <p:spPr>
          <a:xfrm>
            <a:off x="8191925" y="83967"/>
            <a:ext cx="3352375" cy="3066507"/>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R-2 District Locations | Old Zoning Map</a:t>
            </a:r>
          </a:p>
        </p:txBody>
      </p:sp>
      <p:sp>
        <p:nvSpPr>
          <p:cNvPr id="23" name="Freeform 36">
            <a:extLst>
              <a:ext uri="{FF2B5EF4-FFF2-40B4-BE49-F238E27FC236}">
                <a16:creationId xmlns:a16="http://schemas.microsoft.com/office/drawing/2014/main" id="{07171476-D6B8-7EAB-FDFE-E455176D7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572D8BE-E8CB-1A5B-7030-3CC185AE1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0E2607A-C615-2551-BD3D-9BE4EE293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A0C78F66-E32C-3102-85E3-D78DF4DEF9FB}"/>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p:blipFill>
        <p:spPr>
          <a:xfrm>
            <a:off x="643854" y="1069431"/>
            <a:ext cx="6270662" cy="4718672"/>
          </a:xfrm>
          <a:prstGeom prst="rect">
            <a:avLst/>
          </a:prstGeom>
          <a:effectLst/>
        </p:spPr>
      </p:pic>
      <p:sp>
        <p:nvSpPr>
          <p:cNvPr id="5" name="TextBox 4">
            <a:extLst>
              <a:ext uri="{FF2B5EF4-FFF2-40B4-BE49-F238E27FC236}">
                <a16:creationId xmlns:a16="http://schemas.microsoft.com/office/drawing/2014/main" id="{40EAB0FF-B8D8-AC26-13FA-6881940C847B}"/>
              </a:ext>
            </a:extLst>
          </p:cNvPr>
          <p:cNvSpPr txBox="1"/>
          <p:nvPr/>
        </p:nvSpPr>
        <p:spPr>
          <a:xfrm>
            <a:off x="8191925" y="3275594"/>
            <a:ext cx="3135982" cy="2440412"/>
          </a:xfrm>
          <a:prstGeom prst="rect">
            <a:avLst/>
          </a:prstGeom>
          <a:noFill/>
        </p:spPr>
        <p:txBody>
          <a:bodyPr wrap="square">
            <a:spAutoFit/>
          </a:bodyPr>
          <a:lstStyle/>
          <a:p>
            <a:pPr marL="0" marR="0">
              <a:lnSpc>
                <a:spcPct val="107000"/>
              </a:lnSpc>
              <a:spcAft>
                <a:spcPts val="800"/>
              </a:spcAft>
              <a:buNone/>
            </a:pPr>
            <a:r>
              <a:rPr lang="en-US" sz="1800" kern="100" dirty="0">
                <a:solidFill>
                  <a:schemeClr val="bg1"/>
                </a:solidFill>
                <a:effectLst/>
                <a:latin typeface="+mj-lt"/>
                <a:ea typeface="Nacelle Light" pitchFamily="50" charset="0"/>
                <a:cs typeface="Times New Roman" panose="02020603050405020304" pitchFamily="18" charset="0"/>
              </a:rPr>
              <a:t>The R-2 District branched into existing urbanized areas near Garber Road and Main Street; it also was located between National Road / I-70 Interstate, and along Sweet Potato Ridge Road. </a:t>
            </a:r>
          </a:p>
        </p:txBody>
      </p:sp>
    </p:spTree>
    <p:extLst>
      <p:ext uri="{BB962C8B-B14F-4D97-AF65-F5344CB8AC3E}">
        <p14:creationId xmlns:p14="http://schemas.microsoft.com/office/powerpoint/2010/main" val="138808104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A95594-B6AC-7CE0-4627-BF72D1B7666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AAADF4A-F02E-DDD3-EEBE-41659AC233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C1CDA5D-3E29-E6C5-947D-7434CD6693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390955D8-CC56-E079-83CC-595A38DB3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97C7FC-2D96-8B67-4B54-152C7FBB5E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B4867E62-0348-A940-11E2-A7A18825D8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95A0E3F2-3BCA-03A0-D18A-E05434A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D7C8C63-F8D9-64BD-EC64-A562C9E31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57F3F-A581-B326-78C7-3ACDD282FE1C}"/>
              </a:ext>
            </a:extLst>
          </p:cNvPr>
          <p:cNvSpPr>
            <a:spLocks noGrp="1"/>
          </p:cNvSpPr>
          <p:nvPr>
            <p:ph type="title"/>
          </p:nvPr>
        </p:nvSpPr>
        <p:spPr>
          <a:xfrm>
            <a:off x="8191925" y="83967"/>
            <a:ext cx="3352375" cy="3066507"/>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R-1 District Locations | Old Zoning Map</a:t>
            </a:r>
          </a:p>
        </p:txBody>
      </p:sp>
      <p:sp>
        <p:nvSpPr>
          <p:cNvPr id="23" name="Freeform 36">
            <a:extLst>
              <a:ext uri="{FF2B5EF4-FFF2-40B4-BE49-F238E27FC236}">
                <a16:creationId xmlns:a16="http://schemas.microsoft.com/office/drawing/2014/main" id="{A45FFB21-53F3-C59A-0A09-2ECBD28E2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F351A657-EDD1-374F-5C68-4D2DA61D6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52B00995-A4B5-5678-9F8E-5DCB817D0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BEA08612-F20D-E010-BD60-E48D680FEDB7}"/>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p:blipFill>
        <p:spPr>
          <a:xfrm>
            <a:off x="643854" y="1069431"/>
            <a:ext cx="6270662" cy="4718672"/>
          </a:xfrm>
          <a:prstGeom prst="rect">
            <a:avLst/>
          </a:prstGeom>
          <a:effectLst/>
        </p:spPr>
      </p:pic>
      <p:sp>
        <p:nvSpPr>
          <p:cNvPr id="5" name="TextBox 4">
            <a:extLst>
              <a:ext uri="{FF2B5EF4-FFF2-40B4-BE49-F238E27FC236}">
                <a16:creationId xmlns:a16="http://schemas.microsoft.com/office/drawing/2014/main" id="{5689C234-5B18-FEF0-74BC-EB4098430173}"/>
              </a:ext>
            </a:extLst>
          </p:cNvPr>
          <p:cNvSpPr txBox="1"/>
          <p:nvPr/>
        </p:nvSpPr>
        <p:spPr>
          <a:xfrm>
            <a:off x="8191925" y="3275594"/>
            <a:ext cx="3135982" cy="2144048"/>
          </a:xfrm>
          <a:prstGeom prst="rect">
            <a:avLst/>
          </a:prstGeom>
          <a:noFill/>
        </p:spPr>
        <p:txBody>
          <a:bodyPr wrap="square">
            <a:spAutoFit/>
          </a:bodyPr>
          <a:lstStyle/>
          <a:p>
            <a:pPr marL="0" marR="0">
              <a:lnSpc>
                <a:spcPct val="107000"/>
              </a:lnSpc>
              <a:spcAft>
                <a:spcPts val="800"/>
              </a:spcAft>
              <a:buNone/>
            </a:pPr>
            <a:r>
              <a:rPr lang="en-US" sz="1800" kern="100" dirty="0">
                <a:solidFill>
                  <a:schemeClr val="bg1"/>
                </a:solidFill>
                <a:effectLst/>
                <a:latin typeface="+mj-lt"/>
                <a:ea typeface="Nacelle Light" pitchFamily="50" charset="0"/>
                <a:cs typeface="Times New Roman" panose="02020603050405020304" pitchFamily="18" charset="0"/>
              </a:rPr>
              <a:t>The former R-1 Zoning District was primarily located around the Historic Clayton center and branched east and north into the Agricultural area. </a:t>
            </a:r>
          </a:p>
        </p:txBody>
      </p:sp>
    </p:spTree>
    <p:extLst>
      <p:ext uri="{BB962C8B-B14F-4D97-AF65-F5344CB8AC3E}">
        <p14:creationId xmlns:p14="http://schemas.microsoft.com/office/powerpoint/2010/main" val="255040647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718536-F26A-E454-7A83-2F3BB62AF94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7C7CA1E-59C1-EB6E-921D-D936AA4E34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E4FE492E-CF21-DCE5-672F-6EB236F9B2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74762814-794E-8927-7F3D-1D607C04D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F36B051-3C45-797F-851E-B2A07B686B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29AD2FB6-BA76-41BC-8A9E-12D8A2DB0C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7FC35273-B2A6-EA45-8321-11B2A7188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23415A85-6677-D524-1638-211062D0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8A31D-3914-0D7E-4D54-A3771B819B73}"/>
              </a:ext>
            </a:extLst>
          </p:cNvPr>
          <p:cNvSpPr>
            <a:spLocks noGrp="1"/>
          </p:cNvSpPr>
          <p:nvPr>
            <p:ph type="title"/>
          </p:nvPr>
        </p:nvSpPr>
        <p:spPr>
          <a:xfrm>
            <a:off x="8191925" y="83967"/>
            <a:ext cx="3352375" cy="3066507"/>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R-1, R-2, and R-3 District Locations on Current Zoning Map</a:t>
            </a:r>
          </a:p>
        </p:txBody>
      </p:sp>
      <p:sp>
        <p:nvSpPr>
          <p:cNvPr id="23" name="Freeform 36">
            <a:extLst>
              <a:ext uri="{FF2B5EF4-FFF2-40B4-BE49-F238E27FC236}">
                <a16:creationId xmlns:a16="http://schemas.microsoft.com/office/drawing/2014/main" id="{06EB0A49-241B-A072-48CB-DDFA81FDF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34E5B1C7-6F30-6A46-BE4E-19404B11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B0A78CDC-DA1C-D636-ED3D-217422D0A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C5A0843C-A787-B7DE-822F-AF2655AF6B52}"/>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p:blipFill>
        <p:spPr>
          <a:xfrm>
            <a:off x="643854" y="1069431"/>
            <a:ext cx="6270662" cy="4718672"/>
          </a:xfrm>
          <a:prstGeom prst="rect">
            <a:avLst/>
          </a:prstGeom>
          <a:effectLst/>
        </p:spPr>
      </p:pic>
      <p:sp>
        <p:nvSpPr>
          <p:cNvPr id="5" name="TextBox 4">
            <a:extLst>
              <a:ext uri="{FF2B5EF4-FFF2-40B4-BE49-F238E27FC236}">
                <a16:creationId xmlns:a16="http://schemas.microsoft.com/office/drawing/2014/main" id="{A8738494-EF98-6D3E-E131-1B878B8D1B88}"/>
              </a:ext>
            </a:extLst>
          </p:cNvPr>
          <p:cNvSpPr txBox="1"/>
          <p:nvPr/>
        </p:nvSpPr>
        <p:spPr>
          <a:xfrm>
            <a:off x="8191925" y="3275594"/>
            <a:ext cx="3135982" cy="1254959"/>
          </a:xfrm>
          <a:prstGeom prst="rect">
            <a:avLst/>
          </a:prstGeom>
          <a:noFill/>
        </p:spPr>
        <p:txBody>
          <a:bodyPr wrap="square">
            <a:spAutoFit/>
          </a:bodyPr>
          <a:lstStyle/>
          <a:p>
            <a:pPr marL="0" marR="0">
              <a:lnSpc>
                <a:spcPct val="107000"/>
              </a:lnSpc>
              <a:spcAft>
                <a:spcPts val="800"/>
              </a:spcAft>
              <a:buNone/>
            </a:pPr>
            <a:r>
              <a:rPr lang="en-US" sz="1800" kern="100" dirty="0">
                <a:solidFill>
                  <a:schemeClr val="bg1"/>
                </a:solidFill>
                <a:effectLst/>
                <a:latin typeface="+mj-lt"/>
                <a:ea typeface="Nacelle Light" pitchFamily="50" charset="0"/>
                <a:cs typeface="Times New Roman" panose="02020603050405020304" pitchFamily="18" charset="0"/>
              </a:rPr>
              <a:t>This graphic shows where the old Zoning Districts overlap on today’s official Zoning Map. </a:t>
            </a:r>
          </a:p>
        </p:txBody>
      </p:sp>
    </p:spTree>
    <p:extLst>
      <p:ext uri="{BB962C8B-B14F-4D97-AF65-F5344CB8AC3E}">
        <p14:creationId xmlns:p14="http://schemas.microsoft.com/office/powerpoint/2010/main" val="174638917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84F1-1926-992D-2583-EC2B5B0EF6DA}"/>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37797095-A8EA-28EB-6925-B9C666D45DAF}"/>
              </a:ext>
            </a:extLst>
          </p:cNvPr>
          <p:cNvSpPr>
            <a:spLocks noGrp="1"/>
          </p:cNvSpPr>
          <p:nvPr>
            <p:ph idx="1"/>
          </p:nvPr>
        </p:nvSpPr>
        <p:spPr/>
        <p:txBody>
          <a:bodyPr/>
          <a:lstStyle/>
          <a:p>
            <a:r>
              <a:rPr lang="en-US" kern="100" dirty="0">
                <a:ea typeface="Nacelle Light" pitchFamily="50" charset="0"/>
                <a:cs typeface="Times New Roman" panose="02020603050405020304" pitchFamily="18" charset="0"/>
              </a:rPr>
              <a:t>Consolidating the districts and permitting higher density development across the city is an effective strategy to simplify the development process, allowing for more homes to be constructed, and preserving agricultural land. The changes appear to align with the Comprehensive Plan strategies. </a:t>
            </a:r>
          </a:p>
          <a:p>
            <a:endParaRPr lang="en-US" dirty="0"/>
          </a:p>
        </p:txBody>
      </p:sp>
    </p:spTree>
    <p:extLst>
      <p:ext uri="{BB962C8B-B14F-4D97-AF65-F5344CB8AC3E}">
        <p14:creationId xmlns:p14="http://schemas.microsoft.com/office/powerpoint/2010/main" val="3453404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3A8C-7DF2-F161-97FB-A7C8896546BC}"/>
              </a:ext>
            </a:extLst>
          </p:cNvPr>
          <p:cNvSpPr>
            <a:spLocks noGrp="1"/>
          </p:cNvSpPr>
          <p:nvPr>
            <p:ph type="title"/>
          </p:nvPr>
        </p:nvSpPr>
        <p:spPr/>
        <p:txBody>
          <a:bodyPr/>
          <a:lstStyle/>
          <a:p>
            <a:r>
              <a:rPr lang="en-US" dirty="0"/>
              <a:t>Englewood, Trotwood, and Brookville Equivalents</a:t>
            </a:r>
          </a:p>
        </p:txBody>
      </p:sp>
      <p:sp>
        <p:nvSpPr>
          <p:cNvPr id="3" name="Content Placeholder 2">
            <a:extLst>
              <a:ext uri="{FF2B5EF4-FFF2-40B4-BE49-F238E27FC236}">
                <a16:creationId xmlns:a16="http://schemas.microsoft.com/office/drawing/2014/main" id="{4988C537-E7A4-95B8-118A-F908BDC7F8A1}"/>
              </a:ext>
            </a:extLst>
          </p:cNvPr>
          <p:cNvSpPr>
            <a:spLocks noGrp="1"/>
          </p:cNvSpPr>
          <p:nvPr>
            <p:ph sz="half" idx="1"/>
          </p:nvPr>
        </p:nvSpPr>
        <p:spPr/>
        <p:txBody>
          <a:bodyPr>
            <a:normAutofit fontScale="92500" lnSpcReduction="20000"/>
          </a:bodyPr>
          <a:lstStyle/>
          <a:p>
            <a:r>
              <a:rPr lang="en-US" i="1" dirty="0"/>
              <a:t>City of Englewood Title Six – Zoning Code (Section 1262.06)</a:t>
            </a:r>
            <a:endParaRPr lang="en-US" dirty="0"/>
          </a:p>
          <a:p>
            <a:pPr lvl="1"/>
            <a:r>
              <a:rPr lang="en-US" dirty="0"/>
              <a:t>Equivalents District: R-5 Residential District </a:t>
            </a:r>
            <a:r>
              <a:rPr lang="en-US" i="1" dirty="0"/>
              <a:t>(last updated in 1990)</a:t>
            </a:r>
            <a:endParaRPr lang="en-US" dirty="0"/>
          </a:p>
          <a:p>
            <a:pPr lvl="1"/>
            <a:r>
              <a:rPr lang="en-US" dirty="0"/>
              <a:t>Minimum lot size: 8,000 square feet for single family homes, 12,500 square feet for two-family, and 3 acres for multi-family</a:t>
            </a:r>
          </a:p>
          <a:p>
            <a:endParaRPr lang="en-US" i="1" dirty="0"/>
          </a:p>
          <a:p>
            <a:r>
              <a:rPr lang="en-US" i="1" dirty="0"/>
              <a:t>City of Trotwood Part Eleven – Planning and Zoning Code (Chapter 1145.05)</a:t>
            </a:r>
            <a:endParaRPr lang="en-US" dirty="0"/>
          </a:p>
          <a:p>
            <a:pPr lvl="1"/>
            <a:r>
              <a:rPr lang="en-US" dirty="0"/>
              <a:t>Equivalent District: Residential Single Family-High Density (RSF-H) (last updated in 1999)</a:t>
            </a:r>
          </a:p>
          <a:p>
            <a:pPr lvl="1"/>
            <a:r>
              <a:rPr lang="en-US" dirty="0"/>
              <a:t>Minimum lot size: 10,000 square feet. </a:t>
            </a:r>
          </a:p>
          <a:p>
            <a:endParaRPr lang="en-US" i="1" dirty="0"/>
          </a:p>
          <a:p>
            <a:endParaRPr lang="en-US" dirty="0"/>
          </a:p>
        </p:txBody>
      </p:sp>
      <p:sp>
        <p:nvSpPr>
          <p:cNvPr id="4" name="Content Placeholder 3">
            <a:extLst>
              <a:ext uri="{FF2B5EF4-FFF2-40B4-BE49-F238E27FC236}">
                <a16:creationId xmlns:a16="http://schemas.microsoft.com/office/drawing/2014/main" id="{9FF44502-5FDB-A1CA-4FAE-D9F94F7EAC10}"/>
              </a:ext>
            </a:extLst>
          </p:cNvPr>
          <p:cNvSpPr>
            <a:spLocks noGrp="1"/>
          </p:cNvSpPr>
          <p:nvPr>
            <p:ph sz="half" idx="2"/>
          </p:nvPr>
        </p:nvSpPr>
        <p:spPr/>
        <p:txBody>
          <a:bodyPr>
            <a:normAutofit fontScale="92500" lnSpcReduction="20000"/>
          </a:bodyPr>
          <a:lstStyle/>
          <a:p>
            <a:r>
              <a:rPr lang="en-US" i="1" dirty="0"/>
              <a:t>City of Brookville Part Eleven – Planning and Zoning Code (Section 1127.03)</a:t>
            </a:r>
            <a:endParaRPr lang="en-US" dirty="0"/>
          </a:p>
          <a:p>
            <a:pPr lvl="1"/>
            <a:r>
              <a:rPr lang="en-US" dirty="0"/>
              <a:t>Equivalent District: R-2 Urban Residential District (last updated in 1994)</a:t>
            </a:r>
          </a:p>
          <a:p>
            <a:pPr lvl="1"/>
            <a:r>
              <a:rPr lang="en-US" dirty="0"/>
              <a:t>Minimum lot size: 8,400 square feet </a:t>
            </a:r>
          </a:p>
          <a:p>
            <a:pPr lvl="1"/>
            <a:endParaRPr lang="en-US" dirty="0"/>
          </a:p>
          <a:p>
            <a:pPr marL="457200" lvl="1" indent="0">
              <a:buNone/>
            </a:pPr>
            <a:r>
              <a:rPr lang="en-US" dirty="0"/>
              <a:t>The cities of Englewood, Trotwood, and Brookville are nearby cities in Montgomery County that we looked for comparisons to the RSD Zoning District in Clayton. We found that across the board, </a:t>
            </a:r>
            <a:r>
              <a:rPr lang="en-US" b="1" dirty="0"/>
              <a:t>minimum lot sizes were higher in their densest residential districts than Clayton</a:t>
            </a:r>
            <a:r>
              <a:rPr lang="en-US" dirty="0"/>
              <a:t>. </a:t>
            </a:r>
          </a:p>
          <a:p>
            <a:pPr marL="457200" lvl="1" indent="0">
              <a:buNone/>
            </a:pPr>
            <a:endParaRPr lang="en-US" dirty="0"/>
          </a:p>
          <a:p>
            <a:endParaRPr lang="en-US" dirty="0"/>
          </a:p>
        </p:txBody>
      </p:sp>
    </p:spTree>
    <p:extLst>
      <p:ext uri="{BB962C8B-B14F-4D97-AF65-F5344CB8AC3E}">
        <p14:creationId xmlns:p14="http://schemas.microsoft.com/office/powerpoint/2010/main" val="1238542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6FD-B68A-2646-AAFD-47D6A7F707C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60B7DAA-09E5-3C59-AA28-7EBABD2724A0}"/>
              </a:ext>
            </a:extLst>
          </p:cNvPr>
          <p:cNvSpPr>
            <a:spLocks noGrp="1"/>
          </p:cNvSpPr>
          <p:nvPr>
            <p:ph idx="1"/>
          </p:nvPr>
        </p:nvSpPr>
        <p:spPr>
          <a:xfrm>
            <a:off x="1103312" y="1544128"/>
            <a:ext cx="8946541" cy="4704271"/>
          </a:xfrm>
        </p:spPr>
        <p:txBody>
          <a:bodyPr>
            <a:normAutofit/>
          </a:bodyPr>
          <a:lstStyle/>
          <a:p>
            <a:r>
              <a:rPr lang="en-US" dirty="0"/>
              <a:t>Planned Developments are also options within the zoning codes mentioned. So, while across the board, minimum lot sizes in the base districts are higher in these cities, </a:t>
            </a:r>
            <a:r>
              <a:rPr lang="en-US" b="1" dirty="0"/>
              <a:t>there is always the option for a developer to negotiate a smaller lot size if they go through the Planned Development process</a:t>
            </a:r>
            <a:r>
              <a:rPr lang="en-US" dirty="0"/>
              <a:t>. </a:t>
            </a:r>
          </a:p>
          <a:p>
            <a:endParaRPr lang="en-US" dirty="0"/>
          </a:p>
          <a:p>
            <a:r>
              <a:rPr lang="en-US" dirty="0"/>
              <a:t>Additionally, </a:t>
            </a:r>
            <a:r>
              <a:rPr lang="en-US" b="1" dirty="0"/>
              <a:t>these cities have not updated their zoning districts in over 20 years </a:t>
            </a:r>
            <a:r>
              <a:rPr lang="en-US" dirty="0"/>
              <a:t>– Clayton’s recent code update and changes to create a flexible base residential district are well ahead of the curve and are </a:t>
            </a:r>
            <a:r>
              <a:rPr lang="en-US" b="1" dirty="0"/>
              <a:t>in alignment with zoning code reform seen across the United States</a:t>
            </a:r>
            <a:r>
              <a:rPr lang="en-US" dirty="0"/>
              <a:t>. In our practice, we often find that cities ease restrictions to allow for additional infill and new development – helping the city’s long-term growth.</a:t>
            </a:r>
          </a:p>
        </p:txBody>
      </p:sp>
    </p:spTree>
    <p:extLst>
      <p:ext uri="{BB962C8B-B14F-4D97-AF65-F5344CB8AC3E}">
        <p14:creationId xmlns:p14="http://schemas.microsoft.com/office/powerpoint/2010/main" val="418656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73643-9605-0EA6-C836-505D19CAD7D1}"/>
              </a:ext>
            </a:extLst>
          </p:cNvPr>
          <p:cNvSpPr>
            <a:spLocks noGrp="1"/>
          </p:cNvSpPr>
          <p:nvPr>
            <p:ph type="title"/>
          </p:nvPr>
        </p:nvSpPr>
        <p:spPr/>
        <p:txBody>
          <a:bodyPr/>
          <a:lstStyle/>
          <a:p>
            <a:r>
              <a:rPr lang="en-US" dirty="0"/>
              <a:t>Options to Proceed</a:t>
            </a:r>
          </a:p>
        </p:txBody>
      </p:sp>
      <p:sp>
        <p:nvSpPr>
          <p:cNvPr id="6" name="Picture Placeholder 5">
            <a:extLst>
              <a:ext uri="{FF2B5EF4-FFF2-40B4-BE49-F238E27FC236}">
                <a16:creationId xmlns:a16="http://schemas.microsoft.com/office/drawing/2014/main" id="{5596C335-5CBA-7068-F8EE-6267B6FF19E3}"/>
              </a:ext>
            </a:extLst>
          </p:cNvPr>
          <p:cNvSpPr>
            <a:spLocks noGrp="1"/>
          </p:cNvSpPr>
          <p:nvPr>
            <p:ph type="pic" idx="1"/>
          </p:nvPr>
        </p:nvSpPr>
        <p:spPr/>
        <p:txBody>
          <a:bodyPr/>
          <a:lstStyle/>
          <a:p>
            <a:endParaRPr lang="en-US"/>
          </a:p>
        </p:txBody>
      </p:sp>
      <p:sp>
        <p:nvSpPr>
          <p:cNvPr id="7" name="Text Placeholder 6">
            <a:extLst>
              <a:ext uri="{FF2B5EF4-FFF2-40B4-BE49-F238E27FC236}">
                <a16:creationId xmlns:a16="http://schemas.microsoft.com/office/drawing/2014/main" id="{B12E4DD6-A13B-AAF9-F0B2-5B513A76F158}"/>
              </a:ext>
            </a:extLst>
          </p:cNvPr>
          <p:cNvSpPr>
            <a:spLocks noGrp="1"/>
          </p:cNvSpPr>
          <p:nvPr>
            <p:ph type="body" sz="half" idx="2"/>
          </p:nvPr>
        </p:nvSpPr>
        <p:spPr/>
        <p:txBody>
          <a:bodyPr/>
          <a:lstStyle/>
          <a:p>
            <a:r>
              <a:rPr lang="en-US" dirty="0"/>
              <a:t>Here are three options for how to proceed with the residential districts based on the information we have presented in this memo. These are intended to be a starting point for conversation. </a:t>
            </a:r>
          </a:p>
        </p:txBody>
      </p:sp>
    </p:spTree>
    <p:extLst>
      <p:ext uri="{BB962C8B-B14F-4D97-AF65-F5344CB8AC3E}">
        <p14:creationId xmlns:p14="http://schemas.microsoft.com/office/powerpoint/2010/main" val="388994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2CC2-397B-86DE-FBFB-4F7C4CCE91EF}"/>
              </a:ext>
            </a:extLst>
          </p:cNvPr>
          <p:cNvSpPr>
            <a:spLocks noGrp="1"/>
          </p:cNvSpPr>
          <p:nvPr>
            <p:ph type="title"/>
          </p:nvPr>
        </p:nvSpPr>
        <p:spPr/>
        <p:txBody>
          <a:bodyPr/>
          <a:lstStyle/>
          <a:p>
            <a:r>
              <a:rPr lang="en-US" dirty="0"/>
              <a:t>Plan Clayton Comprehensive Land Use Plan and Residential Zoning Districts Evaluation – Introduction</a:t>
            </a:r>
          </a:p>
        </p:txBody>
      </p:sp>
      <p:sp>
        <p:nvSpPr>
          <p:cNvPr id="3" name="Content Placeholder 2">
            <a:extLst>
              <a:ext uri="{FF2B5EF4-FFF2-40B4-BE49-F238E27FC236}">
                <a16:creationId xmlns:a16="http://schemas.microsoft.com/office/drawing/2014/main" id="{C7F1311B-FCEC-9D81-AB8D-1ACDDB0F8942}"/>
              </a:ext>
            </a:extLst>
          </p:cNvPr>
          <p:cNvSpPr>
            <a:spLocks noGrp="1"/>
          </p:cNvSpPr>
          <p:nvPr>
            <p:ph idx="1"/>
          </p:nvPr>
        </p:nvSpPr>
        <p:spPr>
          <a:xfrm>
            <a:off x="1103312" y="2769079"/>
            <a:ext cx="8946541" cy="3479320"/>
          </a:xfrm>
        </p:spPr>
        <p:txBody>
          <a:bodyPr/>
          <a:lstStyle/>
          <a:p>
            <a:r>
              <a:rPr lang="en-US" dirty="0"/>
              <a:t>Memo summarizes:</a:t>
            </a:r>
          </a:p>
          <a:p>
            <a:pPr lvl="1"/>
            <a:r>
              <a:rPr lang="en-US" dirty="0"/>
              <a:t>Plan Clayton (Land Use Plan)</a:t>
            </a:r>
          </a:p>
          <a:p>
            <a:pPr lvl="1"/>
            <a:r>
              <a:rPr lang="en-US" dirty="0"/>
              <a:t>Planning and Zoning Code (overview of Residential Zoning Districts)</a:t>
            </a:r>
          </a:p>
          <a:p>
            <a:pPr lvl="1"/>
            <a:r>
              <a:rPr lang="en-US" dirty="0"/>
              <a:t>Options to proceed</a:t>
            </a:r>
          </a:p>
        </p:txBody>
      </p:sp>
    </p:spTree>
    <p:extLst>
      <p:ext uri="{BB962C8B-B14F-4D97-AF65-F5344CB8AC3E}">
        <p14:creationId xmlns:p14="http://schemas.microsoft.com/office/powerpoint/2010/main" val="1339868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D7CD-6780-9C61-B37C-7C153A9FF46F}"/>
              </a:ext>
            </a:extLst>
          </p:cNvPr>
          <p:cNvSpPr>
            <a:spLocks noGrp="1"/>
          </p:cNvSpPr>
          <p:nvPr>
            <p:ph type="title"/>
          </p:nvPr>
        </p:nvSpPr>
        <p:spPr/>
        <p:txBody>
          <a:bodyPr/>
          <a:lstStyle/>
          <a:p>
            <a:r>
              <a:rPr lang="en-US" dirty="0"/>
              <a:t>Option 1 – Maintain Current Zoning Structure.</a:t>
            </a:r>
            <a:br>
              <a:rPr lang="en-US" dirty="0"/>
            </a:br>
            <a:endParaRPr lang="en-US" dirty="0"/>
          </a:p>
        </p:txBody>
      </p:sp>
      <p:sp>
        <p:nvSpPr>
          <p:cNvPr id="3" name="Content Placeholder 2">
            <a:extLst>
              <a:ext uri="{FF2B5EF4-FFF2-40B4-BE49-F238E27FC236}">
                <a16:creationId xmlns:a16="http://schemas.microsoft.com/office/drawing/2014/main" id="{542F2B50-1557-9F35-12EF-CEFFE72A93C6}"/>
              </a:ext>
            </a:extLst>
          </p:cNvPr>
          <p:cNvSpPr>
            <a:spLocks noGrp="1"/>
          </p:cNvSpPr>
          <p:nvPr>
            <p:ph idx="1"/>
          </p:nvPr>
        </p:nvSpPr>
        <p:spPr>
          <a:xfrm>
            <a:off x="1103312" y="2052918"/>
            <a:ext cx="9869488" cy="4195481"/>
          </a:xfrm>
        </p:spPr>
        <p:txBody>
          <a:bodyPr numCol="2">
            <a:normAutofit fontScale="92500" lnSpcReduction="20000"/>
          </a:bodyPr>
          <a:lstStyle/>
          <a:p>
            <a:pPr marL="0" indent="0">
              <a:buNone/>
            </a:pPr>
            <a:r>
              <a:rPr lang="en-US" b="1" dirty="0"/>
              <a:t>Continue utilizing the existing land use plan and zoning map to inform zoning decisions and retain the current RSD Residential Zoning District without changes. </a:t>
            </a:r>
          </a:p>
          <a:p>
            <a:pPr lvl="1"/>
            <a:r>
              <a:rPr lang="en-US" dirty="0"/>
              <a:t>Why should the PC consider this option? </a:t>
            </a:r>
          </a:p>
          <a:p>
            <a:pPr lvl="2"/>
            <a:r>
              <a:rPr lang="en-US" dirty="0"/>
              <a:t>This option recognizes that the adopted land use plan was the result of a thorough planning process with strong public engagement and professional guidance.  </a:t>
            </a:r>
          </a:p>
          <a:p>
            <a:pPr lvl="2"/>
            <a:r>
              <a:rPr lang="en-US" dirty="0"/>
              <a:t>The plan was formally adopted by the city and reflects the desired framework for how future growth should occur.  </a:t>
            </a:r>
          </a:p>
          <a:p>
            <a:pPr lvl="2"/>
            <a:r>
              <a:rPr lang="en-US" dirty="0"/>
              <a:t>The core principles of the plan are to promote dense, walkable neighborhoods, with quick access to parks and schools. Allowing these residential areas to grow in designated areas allows the city to grow in a coordinated manner. </a:t>
            </a:r>
          </a:p>
          <a:p>
            <a:pPr lvl="1"/>
            <a:r>
              <a:rPr lang="en-US" dirty="0"/>
              <a:t>Potential disadvantages:</a:t>
            </a:r>
          </a:p>
          <a:p>
            <a:pPr lvl="2"/>
            <a:r>
              <a:rPr lang="en-US" dirty="0"/>
              <a:t>The consolidated RSD Zoning District may not provide sufficient differentiation between traditional single-family neighborhood types (e.g., lot sizes, setbacks, character)</a:t>
            </a:r>
          </a:p>
          <a:p>
            <a:pPr lvl="2"/>
            <a:r>
              <a:rPr lang="en-US" dirty="0"/>
              <a:t>Limited availability to respond to community preferences for lower- or higher-demand residential development in specific areas.</a:t>
            </a:r>
          </a:p>
          <a:p>
            <a:pPr lvl="2"/>
            <a:r>
              <a:rPr lang="en-US" dirty="0"/>
              <a:t>Could result in unintended development patterns if market pressures or infrastructure constraints vary across previously zoned R-1, R-2, and R-3.</a:t>
            </a:r>
          </a:p>
        </p:txBody>
      </p:sp>
    </p:spTree>
    <p:extLst>
      <p:ext uri="{BB962C8B-B14F-4D97-AF65-F5344CB8AC3E}">
        <p14:creationId xmlns:p14="http://schemas.microsoft.com/office/powerpoint/2010/main" val="250246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C0E4-7484-55D2-008C-4696EC6C91DB}"/>
              </a:ext>
            </a:extLst>
          </p:cNvPr>
          <p:cNvSpPr>
            <a:spLocks noGrp="1"/>
          </p:cNvSpPr>
          <p:nvPr>
            <p:ph type="title"/>
          </p:nvPr>
        </p:nvSpPr>
        <p:spPr>
          <a:xfrm>
            <a:off x="646111" y="452718"/>
            <a:ext cx="11275595" cy="1400530"/>
          </a:xfrm>
        </p:spPr>
        <p:txBody>
          <a:bodyPr/>
          <a:lstStyle/>
          <a:p>
            <a:r>
              <a:rPr lang="en-US" dirty="0"/>
              <a:t>Option 2 – Conduct a Targeted Review of the Land Use Plan and Zoning Code</a:t>
            </a:r>
          </a:p>
        </p:txBody>
      </p:sp>
      <p:sp>
        <p:nvSpPr>
          <p:cNvPr id="3" name="Content Placeholder 2">
            <a:extLst>
              <a:ext uri="{FF2B5EF4-FFF2-40B4-BE49-F238E27FC236}">
                <a16:creationId xmlns:a16="http://schemas.microsoft.com/office/drawing/2014/main" id="{01ABBE93-39B2-27FC-7BC2-EF4C3256FD24}"/>
              </a:ext>
            </a:extLst>
          </p:cNvPr>
          <p:cNvSpPr>
            <a:spLocks noGrp="1"/>
          </p:cNvSpPr>
          <p:nvPr>
            <p:ph idx="1"/>
          </p:nvPr>
        </p:nvSpPr>
        <p:spPr>
          <a:xfrm>
            <a:off x="1103312" y="2052918"/>
            <a:ext cx="10594107" cy="4195481"/>
          </a:xfrm>
        </p:spPr>
        <p:txBody>
          <a:bodyPr numCol="2">
            <a:normAutofit fontScale="92500" lnSpcReduction="10000"/>
          </a:bodyPr>
          <a:lstStyle/>
          <a:p>
            <a:pPr marL="0" indent="0">
              <a:buNone/>
            </a:pPr>
            <a:r>
              <a:rPr lang="en-US" b="1" dirty="0"/>
              <a:t>Undertake a focused analysis of the existing land use plan and zoning code </a:t>
            </a:r>
            <a:r>
              <a:rPr lang="en-US" dirty="0"/>
              <a:t>to determine whether adjustments to the Future Land Use Map are warranted – specifically, whether to reintroduce distinctions among low, medium, and high-density single-family areas (formerly R-1 (lowest density), R-2 (medium density), and R-3 (highest density)).</a:t>
            </a:r>
          </a:p>
          <a:p>
            <a:pPr marL="0" indent="0">
              <a:buNone/>
            </a:pPr>
            <a:endParaRPr lang="en-US" dirty="0"/>
          </a:p>
          <a:p>
            <a:pPr lvl="0"/>
            <a:r>
              <a:rPr lang="en-US" dirty="0"/>
              <a:t>Why should the PC consider this option?</a:t>
            </a:r>
          </a:p>
          <a:p>
            <a:pPr lvl="1"/>
            <a:r>
              <a:rPr lang="en-US" dirty="0"/>
              <a:t>Provides an opportunity to evaluate where lower density single-family housing options may be appropriate or desirable. </a:t>
            </a:r>
          </a:p>
          <a:p>
            <a:pPr lvl="1"/>
            <a:r>
              <a:rPr lang="en-US" dirty="0"/>
              <a:t>Allows the city to verify that the current zoning districts align with community goals, infrastructure capacity, and market trends.</a:t>
            </a:r>
          </a:p>
          <a:p>
            <a:pPr lvl="0"/>
            <a:r>
              <a:rPr lang="en-US" dirty="0"/>
              <a:t>Potential disadvantages</a:t>
            </a:r>
          </a:p>
          <a:p>
            <a:pPr lvl="1"/>
            <a:r>
              <a:rPr lang="en-US" dirty="0"/>
              <a:t>The current plan represents a significant investment of time and resources, including a detailed implementation strategy.</a:t>
            </a:r>
          </a:p>
          <a:p>
            <a:pPr lvl="1"/>
            <a:r>
              <a:rPr lang="en-US" dirty="0"/>
              <a:t>Any revisions to the land use plan would require corresponding updates to the implementation plan, infrastructure planning, and potentially other related documents. </a:t>
            </a:r>
          </a:p>
          <a:p>
            <a:endParaRPr lang="en-US" dirty="0"/>
          </a:p>
        </p:txBody>
      </p:sp>
    </p:spTree>
    <p:extLst>
      <p:ext uri="{BB962C8B-B14F-4D97-AF65-F5344CB8AC3E}">
        <p14:creationId xmlns:p14="http://schemas.microsoft.com/office/powerpoint/2010/main" val="1316670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E2CB-B8DA-7BD7-F336-3CD58B0677E5}"/>
              </a:ext>
            </a:extLst>
          </p:cNvPr>
          <p:cNvSpPr>
            <a:spLocks noGrp="1"/>
          </p:cNvSpPr>
          <p:nvPr>
            <p:ph type="title"/>
          </p:nvPr>
        </p:nvSpPr>
        <p:spPr/>
        <p:txBody>
          <a:bodyPr/>
          <a:lstStyle/>
          <a:p>
            <a:r>
              <a:rPr lang="pt-BR" dirty="0" err="1"/>
              <a:t>Option</a:t>
            </a:r>
            <a:r>
              <a:rPr lang="pt-BR" dirty="0"/>
              <a:t> 3 – </a:t>
            </a:r>
            <a:r>
              <a:rPr lang="pt-BR" dirty="0" err="1"/>
              <a:t>Reinstate</a:t>
            </a:r>
            <a:r>
              <a:rPr lang="pt-BR" dirty="0"/>
              <a:t> Original R-1, R-2, R-3 </a:t>
            </a:r>
            <a:r>
              <a:rPr lang="pt-BR" dirty="0" err="1"/>
              <a:t>Districts</a:t>
            </a:r>
            <a:br>
              <a:rPr lang="en-US" dirty="0"/>
            </a:br>
            <a:endParaRPr lang="en-US" dirty="0"/>
          </a:p>
        </p:txBody>
      </p:sp>
      <p:sp>
        <p:nvSpPr>
          <p:cNvPr id="3" name="Content Placeholder 2">
            <a:extLst>
              <a:ext uri="{FF2B5EF4-FFF2-40B4-BE49-F238E27FC236}">
                <a16:creationId xmlns:a16="http://schemas.microsoft.com/office/drawing/2014/main" id="{031265B6-891C-C9F0-F250-4D3F77BDC752}"/>
              </a:ext>
            </a:extLst>
          </p:cNvPr>
          <p:cNvSpPr>
            <a:spLocks noGrp="1"/>
          </p:cNvSpPr>
          <p:nvPr>
            <p:ph idx="1"/>
          </p:nvPr>
        </p:nvSpPr>
        <p:spPr>
          <a:xfrm>
            <a:off x="1103313" y="2052918"/>
            <a:ext cx="10197292" cy="4744697"/>
          </a:xfrm>
        </p:spPr>
        <p:txBody>
          <a:bodyPr numCol="2">
            <a:normAutofit fontScale="92500" lnSpcReduction="20000"/>
          </a:bodyPr>
          <a:lstStyle/>
          <a:p>
            <a:pPr marL="0" indent="0">
              <a:buNone/>
            </a:pPr>
            <a:r>
              <a:rPr lang="en-US" b="1" dirty="0"/>
              <a:t>Restore the traditional zoning districts </a:t>
            </a:r>
            <a:r>
              <a:rPr lang="en-US" dirty="0"/>
              <a:t>(R-1, R-2, and R-3), each with its own dimensional standards and permitted uses. This would involve amending the zoning ordinance, updating the official zoning map, and revising related planning documents and references throughout the code.</a:t>
            </a:r>
          </a:p>
          <a:p>
            <a:pPr lvl="0"/>
            <a:r>
              <a:rPr lang="en-US" dirty="0"/>
              <a:t>Why should the PC consider this option?</a:t>
            </a:r>
          </a:p>
          <a:p>
            <a:pPr lvl="1"/>
            <a:r>
              <a:rPr lang="en-US" dirty="0"/>
              <a:t>Provides clear differentiation among single-family neighborhood types, offering more predictable outcomes for residents and developers. </a:t>
            </a:r>
          </a:p>
          <a:p>
            <a:pPr lvl="1"/>
            <a:r>
              <a:rPr lang="en-US" dirty="0"/>
              <a:t>Aligns zoning more closely with the historic development pattern and neighborhood character residents are familiar with.</a:t>
            </a:r>
          </a:p>
          <a:p>
            <a:pPr lvl="1"/>
            <a:r>
              <a:rPr lang="en-US" dirty="0"/>
              <a:t>May better align with the preferences of homeowners and potential buyers seeking a range of housing options within the community.</a:t>
            </a:r>
          </a:p>
          <a:p>
            <a:pPr lvl="0"/>
            <a:r>
              <a:rPr lang="en-US" dirty="0"/>
              <a:t>Potential disadvantages: </a:t>
            </a:r>
          </a:p>
          <a:p>
            <a:pPr lvl="1"/>
            <a:r>
              <a:rPr lang="en-US" dirty="0"/>
              <a:t>Requires substantial reworking of multiple code sections, remapping of zoning boundaries, and review of existing property entitlements.</a:t>
            </a:r>
          </a:p>
          <a:p>
            <a:pPr lvl="1"/>
            <a:r>
              <a:rPr lang="en-US" dirty="0"/>
              <a:t>May complicate new development proposals and reduce the flexibility achieved through the consolidated RSD district.</a:t>
            </a:r>
          </a:p>
          <a:p>
            <a:pPr lvl="1"/>
            <a:r>
              <a:rPr lang="en-US" dirty="0"/>
              <a:t>May not reflect current development trends and preferences due to rising costs, lifestyle choices, and other priorities. </a:t>
            </a:r>
          </a:p>
          <a:p>
            <a:endParaRPr lang="en-US" dirty="0"/>
          </a:p>
        </p:txBody>
      </p:sp>
    </p:spTree>
    <p:extLst>
      <p:ext uri="{BB962C8B-B14F-4D97-AF65-F5344CB8AC3E}">
        <p14:creationId xmlns:p14="http://schemas.microsoft.com/office/powerpoint/2010/main" val="2079220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93B8-0178-A435-4D3B-300CF7DFAA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1C7CA-8C67-9F2C-8937-12DFB5429731}"/>
              </a:ext>
            </a:extLst>
          </p:cNvPr>
          <p:cNvSpPr>
            <a:spLocks noGrp="1"/>
          </p:cNvSpPr>
          <p:nvPr>
            <p:ph idx="1"/>
          </p:nvPr>
        </p:nvSpPr>
        <p:spPr>
          <a:xfrm>
            <a:off x="142583" y="1528353"/>
            <a:ext cx="11403306" cy="4428309"/>
          </a:xfrm>
        </p:spPr>
        <p:txBody>
          <a:bodyPr anchor="ctr">
            <a:normAutofit/>
          </a:bodyPr>
          <a:lstStyle/>
          <a:p>
            <a:r>
              <a:rPr lang="en-US" sz="2800" dirty="0"/>
              <a:t>Planning Commission members are encouraged to ask questions, request clarification, and give input on the information presented.</a:t>
            </a:r>
          </a:p>
        </p:txBody>
      </p:sp>
      <p:sp>
        <p:nvSpPr>
          <p:cNvPr id="4" name="Title 1">
            <a:extLst>
              <a:ext uri="{FF2B5EF4-FFF2-40B4-BE49-F238E27FC236}">
                <a16:creationId xmlns:a16="http://schemas.microsoft.com/office/drawing/2014/main" id="{B7574718-9723-A522-1CD4-D5189C8A3DBA}"/>
              </a:ext>
            </a:extLst>
          </p:cNvPr>
          <p:cNvSpPr txBox="1">
            <a:spLocks/>
          </p:cNvSpPr>
          <p:nvPr/>
        </p:nvSpPr>
        <p:spPr>
          <a:xfrm>
            <a:off x="0" y="176674"/>
            <a:ext cx="12191999" cy="135168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Questions &amp;</a:t>
            </a:r>
          </a:p>
          <a:p>
            <a:pPr algn="ctr"/>
            <a:r>
              <a:rPr lang="en-US" dirty="0"/>
              <a:t>Comments</a:t>
            </a:r>
          </a:p>
        </p:txBody>
      </p:sp>
    </p:spTree>
    <p:extLst>
      <p:ext uri="{BB962C8B-B14F-4D97-AF65-F5344CB8AC3E}">
        <p14:creationId xmlns:p14="http://schemas.microsoft.com/office/powerpoint/2010/main" val="3830690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12BB-890B-CCD4-38A5-293147BACE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DB686-06C1-21C9-E86A-39154E50C9AE}"/>
              </a:ext>
            </a:extLst>
          </p:cNvPr>
          <p:cNvSpPr>
            <a:spLocks noGrp="1"/>
          </p:cNvSpPr>
          <p:nvPr>
            <p:ph idx="1"/>
          </p:nvPr>
        </p:nvSpPr>
        <p:spPr>
          <a:xfrm>
            <a:off x="142583" y="1528353"/>
            <a:ext cx="11403306" cy="5152973"/>
          </a:xfrm>
        </p:spPr>
        <p:txBody>
          <a:bodyPr anchor="ctr">
            <a:normAutofit fontScale="77500" lnSpcReduction="20000"/>
          </a:bodyPr>
          <a:lstStyle/>
          <a:p>
            <a:r>
              <a:rPr lang="en-US" sz="2800" dirty="0"/>
              <a:t>Clayton City Council Meeting: </a:t>
            </a:r>
            <a:r>
              <a:rPr lang="en-US" sz="2800" dirty="0">
                <a:hlinkClick r:id="rId2"/>
              </a:rPr>
              <a:t>https://www.youtube.com/watch?v=oBpBI93kHCQ</a:t>
            </a:r>
            <a:r>
              <a:rPr lang="en-US" sz="2800" dirty="0"/>
              <a:t> (1:30:00 mark)</a:t>
            </a:r>
          </a:p>
          <a:p>
            <a:r>
              <a:rPr lang="en-US" sz="2800" dirty="0"/>
              <a:t>PLAN Clayton Implementation Plan: </a:t>
            </a:r>
            <a:r>
              <a:rPr lang="en-US" sz="2800" dirty="0">
                <a:hlinkClick r:id="rId3"/>
              </a:rPr>
              <a:t>https://www.clayton.oh.us/DocumentCenter/View/2746/Clayton-Implementation-Plan_25-Apr-2018</a:t>
            </a:r>
            <a:endParaRPr lang="en-US" sz="2800" dirty="0"/>
          </a:p>
          <a:p>
            <a:r>
              <a:rPr lang="en-US" sz="2800" dirty="0"/>
              <a:t>PLAN Clayton Implementation Committee Final Report to Council: </a:t>
            </a:r>
            <a:r>
              <a:rPr lang="en-US" sz="2800" dirty="0">
                <a:hlinkClick r:id="rId4"/>
              </a:rPr>
              <a:t>https://www.clayton.oh.us/DocumentCenter/View/4775/PLAN-Clayton-Implementation-Committee---Final-Report</a:t>
            </a:r>
            <a:endParaRPr lang="en-US" sz="2800" dirty="0"/>
          </a:p>
          <a:p>
            <a:r>
              <a:rPr lang="en-US" sz="2800" dirty="0"/>
              <a:t>PLAN Clayton Comprehensive Land Use Plan: </a:t>
            </a:r>
            <a:r>
              <a:rPr lang="en-US" sz="2800" dirty="0">
                <a:hlinkClick r:id="rId5"/>
              </a:rPr>
              <a:t>https://www.clayton.oh.us/DocumentCenter/View/2744/Clayton-Comprehensive-Plan_Final</a:t>
            </a:r>
            <a:endParaRPr lang="en-US" sz="2800" dirty="0"/>
          </a:p>
          <a:p>
            <a:r>
              <a:rPr lang="en-US" sz="2800" dirty="0"/>
              <a:t>PLAN Clayton Appendix: </a:t>
            </a:r>
            <a:r>
              <a:rPr lang="en-US" sz="2800" dirty="0">
                <a:hlinkClick r:id="rId6"/>
              </a:rPr>
              <a:t>https://www.clayton.oh.us/DocumentCenter/View/2745/Clayton-Appendix_25-Apr-2018</a:t>
            </a:r>
            <a:endParaRPr lang="en-US" sz="2800" dirty="0"/>
          </a:p>
          <a:p>
            <a:r>
              <a:rPr lang="en-US" sz="2800" dirty="0"/>
              <a:t>PLAN Clayton Website: </a:t>
            </a:r>
            <a:r>
              <a:rPr lang="en-US" sz="2800" dirty="0">
                <a:hlinkClick r:id="rId7"/>
              </a:rPr>
              <a:t>https://www.clayton.oh.us/364/PLAN-Clayton</a:t>
            </a:r>
            <a:r>
              <a:rPr lang="en-US" sz="2800" dirty="0"/>
              <a:t> (this site has the meeting videos from 1/13/2021 – 6/16/2021)</a:t>
            </a:r>
          </a:p>
        </p:txBody>
      </p:sp>
      <p:sp>
        <p:nvSpPr>
          <p:cNvPr id="4" name="Title 1">
            <a:extLst>
              <a:ext uri="{FF2B5EF4-FFF2-40B4-BE49-F238E27FC236}">
                <a16:creationId xmlns:a16="http://schemas.microsoft.com/office/drawing/2014/main" id="{05EDC0F4-D2D5-9CDB-9F90-F0D75AC7F726}"/>
              </a:ext>
            </a:extLst>
          </p:cNvPr>
          <p:cNvSpPr txBox="1">
            <a:spLocks/>
          </p:cNvSpPr>
          <p:nvPr/>
        </p:nvSpPr>
        <p:spPr>
          <a:xfrm>
            <a:off x="0" y="176674"/>
            <a:ext cx="12191999" cy="135168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Helpful</a:t>
            </a:r>
          </a:p>
          <a:p>
            <a:pPr algn="ctr"/>
            <a:r>
              <a:rPr lang="en-US" dirty="0"/>
              <a:t>Links</a:t>
            </a:r>
          </a:p>
        </p:txBody>
      </p:sp>
    </p:spTree>
    <p:extLst>
      <p:ext uri="{BB962C8B-B14F-4D97-AF65-F5344CB8AC3E}">
        <p14:creationId xmlns:p14="http://schemas.microsoft.com/office/powerpoint/2010/main" val="319066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7AA2-79D1-D4D7-0E83-38DF356C788D}"/>
              </a:ext>
            </a:extLst>
          </p:cNvPr>
          <p:cNvSpPr>
            <a:spLocks noGrp="1"/>
          </p:cNvSpPr>
          <p:nvPr>
            <p:ph type="title"/>
          </p:nvPr>
        </p:nvSpPr>
        <p:spPr/>
        <p:txBody>
          <a:bodyPr/>
          <a:lstStyle/>
          <a:p>
            <a:r>
              <a:rPr lang="en-US" dirty="0"/>
              <a:t>Plan Clayton</a:t>
            </a:r>
          </a:p>
        </p:txBody>
      </p:sp>
      <p:pic>
        <p:nvPicPr>
          <p:cNvPr id="5" name="Picture Placeholder 4">
            <a:extLst>
              <a:ext uri="{FF2B5EF4-FFF2-40B4-BE49-F238E27FC236}">
                <a16:creationId xmlns:a16="http://schemas.microsoft.com/office/drawing/2014/main" id="{D9E4D240-EFD1-EE32-8F5B-80424C05A169}"/>
              </a:ext>
            </a:extLst>
          </p:cNvPr>
          <p:cNvPicPr>
            <a:picLocks noGrp="1" noChangeAspect="1"/>
          </p:cNvPicPr>
          <p:nvPr>
            <p:ph type="pic" idx="1"/>
          </p:nvPr>
        </p:nvPicPr>
        <p:blipFill>
          <a:blip r:embed="rId2"/>
          <a:srcRect l="4699" r="4699"/>
          <a:stretch>
            <a:fillRect/>
          </a:stretch>
        </p:blipFill>
        <p:spPr>
          <a:prstGeom prst="rect">
            <a:avLst/>
          </a:prstGeom>
        </p:spPr>
      </p:pic>
    </p:spTree>
    <p:extLst>
      <p:ext uri="{BB962C8B-B14F-4D97-AF65-F5344CB8AC3E}">
        <p14:creationId xmlns:p14="http://schemas.microsoft.com/office/powerpoint/2010/main" val="11218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D7E7-2A80-B3D2-D2B5-39D192066EDF}"/>
              </a:ext>
            </a:extLst>
          </p:cNvPr>
          <p:cNvSpPr>
            <a:spLocks noGrp="1"/>
          </p:cNvSpPr>
          <p:nvPr>
            <p:ph type="title"/>
          </p:nvPr>
        </p:nvSpPr>
        <p:spPr/>
        <p:txBody>
          <a:bodyPr/>
          <a:lstStyle/>
          <a:p>
            <a:r>
              <a:rPr lang="en-US" dirty="0"/>
              <a:t>Plan Clayton Comprehensive Land Use Plan and Implementation Plan</a:t>
            </a:r>
          </a:p>
        </p:txBody>
      </p:sp>
      <p:sp>
        <p:nvSpPr>
          <p:cNvPr id="3" name="Content Placeholder 2">
            <a:extLst>
              <a:ext uri="{FF2B5EF4-FFF2-40B4-BE49-F238E27FC236}">
                <a16:creationId xmlns:a16="http://schemas.microsoft.com/office/drawing/2014/main" id="{73787D8B-92E5-33FA-137C-267950C20820}"/>
              </a:ext>
            </a:extLst>
          </p:cNvPr>
          <p:cNvSpPr>
            <a:spLocks noGrp="1"/>
          </p:cNvSpPr>
          <p:nvPr>
            <p:ph idx="1"/>
          </p:nvPr>
        </p:nvSpPr>
        <p:spPr/>
        <p:txBody>
          <a:bodyPr/>
          <a:lstStyle/>
          <a:p>
            <a:r>
              <a:rPr lang="en-US" dirty="0"/>
              <a:t>Key Evaluation Questions</a:t>
            </a:r>
          </a:p>
          <a:p>
            <a:pPr lvl="1"/>
            <a:r>
              <a:rPr lang="en-US" dirty="0"/>
              <a:t>Why was the plan necessary?</a:t>
            </a:r>
          </a:p>
          <a:p>
            <a:pPr lvl="1"/>
            <a:r>
              <a:rPr lang="en-US" dirty="0"/>
              <a:t>What was the timeline that led to its adoption?</a:t>
            </a:r>
          </a:p>
          <a:p>
            <a:pPr lvl="1"/>
            <a:r>
              <a:rPr lang="en-US" dirty="0"/>
              <a:t>What are the qualifications and experience of the lead planning consultant, Urban Collaborative?</a:t>
            </a:r>
          </a:p>
          <a:p>
            <a:pPr lvl="1"/>
            <a:r>
              <a:rPr lang="en-US" dirty="0"/>
              <a:t>What primary changes occurred to Clayton’s land use?</a:t>
            </a:r>
          </a:p>
          <a:p>
            <a:r>
              <a:rPr lang="en-US" dirty="0"/>
              <a:t>Planning Commission Requests</a:t>
            </a:r>
          </a:p>
          <a:p>
            <a:pPr lvl="1"/>
            <a:r>
              <a:rPr lang="en-US" dirty="0"/>
              <a:t>How does the plan address urban sprawl, school and education facility needs, and alignment with planning best practices?</a:t>
            </a:r>
          </a:p>
          <a:p>
            <a:endParaRPr lang="en-US" dirty="0"/>
          </a:p>
        </p:txBody>
      </p:sp>
    </p:spTree>
    <p:extLst>
      <p:ext uri="{BB962C8B-B14F-4D97-AF65-F5344CB8AC3E}">
        <p14:creationId xmlns:p14="http://schemas.microsoft.com/office/powerpoint/2010/main" val="284308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452F-6F1F-DE39-C30D-DBFC1EDDFDEF}"/>
              </a:ext>
            </a:extLst>
          </p:cNvPr>
          <p:cNvSpPr>
            <a:spLocks noGrp="1"/>
          </p:cNvSpPr>
          <p:nvPr>
            <p:ph type="title"/>
          </p:nvPr>
        </p:nvSpPr>
        <p:spPr/>
        <p:txBody>
          <a:bodyPr/>
          <a:lstStyle/>
          <a:p>
            <a:r>
              <a:rPr lang="en-US" dirty="0"/>
              <a:t>Plan Clayton Facts</a:t>
            </a:r>
          </a:p>
        </p:txBody>
      </p:sp>
      <p:sp>
        <p:nvSpPr>
          <p:cNvPr id="3" name="Content Placeholder 2">
            <a:extLst>
              <a:ext uri="{FF2B5EF4-FFF2-40B4-BE49-F238E27FC236}">
                <a16:creationId xmlns:a16="http://schemas.microsoft.com/office/drawing/2014/main" id="{3F5C3F26-C988-E59C-027E-209172D5D8E9}"/>
              </a:ext>
            </a:extLst>
          </p:cNvPr>
          <p:cNvSpPr>
            <a:spLocks noGrp="1"/>
          </p:cNvSpPr>
          <p:nvPr>
            <p:ph idx="1"/>
          </p:nvPr>
        </p:nvSpPr>
        <p:spPr/>
        <p:txBody>
          <a:bodyPr>
            <a:normAutofit/>
          </a:bodyPr>
          <a:lstStyle/>
          <a:p>
            <a:r>
              <a:rPr lang="en-US" dirty="0"/>
              <a:t>Typically, land use plans are fully </a:t>
            </a:r>
            <a:r>
              <a:rPr lang="en-US" b="1" dirty="0"/>
              <a:t>updated every 10 to 20 years</a:t>
            </a:r>
            <a:r>
              <a:rPr lang="en-US" dirty="0"/>
              <a:t>, with incremental </a:t>
            </a:r>
            <a:r>
              <a:rPr lang="en-US" b="1" dirty="0"/>
              <a:t>updates every 5 years</a:t>
            </a:r>
            <a:r>
              <a:rPr lang="en-US" dirty="0"/>
              <a:t>; this is widely considered a best practice of the planning profession. The city began the process of updating the plan in 2016 by identifying a Comprehensive Land Use Plan update in the 2016 Five-Year Economic Plan.</a:t>
            </a:r>
          </a:p>
          <a:p>
            <a:endParaRPr lang="en-US" dirty="0"/>
          </a:p>
          <a:p>
            <a:r>
              <a:rPr lang="en-US" dirty="0"/>
              <a:t>City Staff completed the first step by selecting three specific areas for development: the </a:t>
            </a:r>
            <a:r>
              <a:rPr lang="en-US" b="1" dirty="0"/>
              <a:t>Village of North Clayton, Salem Avenue Business Corridor, and Main Street Business Corridor</a:t>
            </a:r>
            <a:r>
              <a:rPr lang="en-US" dirty="0"/>
              <a:t>. The second step called for the creation of a Land Use Plan update as well as a Main Street Overlay District.</a:t>
            </a:r>
          </a:p>
        </p:txBody>
      </p:sp>
    </p:spTree>
    <p:extLst>
      <p:ext uri="{BB962C8B-B14F-4D97-AF65-F5344CB8AC3E}">
        <p14:creationId xmlns:p14="http://schemas.microsoft.com/office/powerpoint/2010/main" val="365085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6E24-C7C1-20B9-9C5A-0F35CFD6F4F7}"/>
              </a:ext>
            </a:extLst>
          </p:cNvPr>
          <p:cNvSpPr>
            <a:spLocks noGrp="1"/>
          </p:cNvSpPr>
          <p:nvPr>
            <p:ph type="title"/>
          </p:nvPr>
        </p:nvSpPr>
        <p:spPr>
          <a:xfrm>
            <a:off x="646111" y="452718"/>
            <a:ext cx="10809768" cy="1400530"/>
          </a:xfrm>
        </p:spPr>
        <p:txBody>
          <a:bodyPr/>
          <a:lstStyle/>
          <a:p>
            <a:r>
              <a:rPr lang="en-US" dirty="0"/>
              <a:t>Plan Clayton Facts and The Urban Collaborative (Land Use Consultant)</a:t>
            </a:r>
          </a:p>
        </p:txBody>
      </p:sp>
      <p:sp>
        <p:nvSpPr>
          <p:cNvPr id="3" name="Content Placeholder 2">
            <a:extLst>
              <a:ext uri="{FF2B5EF4-FFF2-40B4-BE49-F238E27FC236}">
                <a16:creationId xmlns:a16="http://schemas.microsoft.com/office/drawing/2014/main" id="{77BCFF5A-9D91-18B6-4309-B47F69FE3832}"/>
              </a:ext>
            </a:extLst>
          </p:cNvPr>
          <p:cNvSpPr>
            <a:spLocks noGrp="1"/>
          </p:cNvSpPr>
          <p:nvPr>
            <p:ph idx="1"/>
          </p:nvPr>
        </p:nvSpPr>
        <p:spPr/>
        <p:txBody>
          <a:bodyPr>
            <a:normAutofit fontScale="92500" lnSpcReduction="20000"/>
          </a:bodyPr>
          <a:lstStyle/>
          <a:p>
            <a:r>
              <a:rPr lang="en-US" dirty="0"/>
              <a:t>Adopted May 3, 2018 (Ord. O-04-18-08).</a:t>
            </a:r>
          </a:p>
          <a:p>
            <a:endParaRPr lang="en-US" dirty="0"/>
          </a:p>
          <a:p>
            <a:r>
              <a:rPr lang="en-US" dirty="0"/>
              <a:t>The plan was a collaborative effort of Clayton staff, The Urban Collective (Consultant), and Trans Systems.</a:t>
            </a:r>
          </a:p>
          <a:p>
            <a:endParaRPr lang="en-US" dirty="0"/>
          </a:p>
          <a:p>
            <a:r>
              <a:rPr lang="en-US" dirty="0"/>
              <a:t>The Urban Collaborative is an interdisciplinary design firm which develops land use plans.</a:t>
            </a:r>
          </a:p>
          <a:p>
            <a:endParaRPr lang="en-US" dirty="0"/>
          </a:p>
          <a:p>
            <a:r>
              <a:rPr lang="en-US" dirty="0"/>
              <a:t>Urban Collaborative’s land use plans are widely recognized for their participatory development approach and strong focus on sustainability. Their interdisciplinary team of architects and planners </a:t>
            </a:r>
            <a:r>
              <a:rPr lang="en-US" b="1" dirty="0"/>
              <a:t>demonstrated the necessary experience to successfully carry out the Comprehensive Land Use Plan update</a:t>
            </a:r>
            <a:r>
              <a:rPr lang="en-US" dirty="0"/>
              <a:t>.</a:t>
            </a:r>
          </a:p>
        </p:txBody>
      </p:sp>
    </p:spTree>
    <p:extLst>
      <p:ext uri="{BB962C8B-B14F-4D97-AF65-F5344CB8AC3E}">
        <p14:creationId xmlns:p14="http://schemas.microsoft.com/office/powerpoint/2010/main" val="91901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B3B8-B550-8CA5-19D8-F402BCBAA8B5}"/>
              </a:ext>
            </a:extLst>
          </p:cNvPr>
          <p:cNvSpPr>
            <a:spLocks noGrp="1"/>
          </p:cNvSpPr>
          <p:nvPr>
            <p:ph type="title"/>
          </p:nvPr>
        </p:nvSpPr>
        <p:spPr/>
        <p:txBody>
          <a:bodyPr/>
          <a:lstStyle/>
          <a:p>
            <a:r>
              <a:rPr lang="en-US" dirty="0"/>
              <a:t>Plan Clayton Facts</a:t>
            </a:r>
          </a:p>
        </p:txBody>
      </p:sp>
      <p:sp>
        <p:nvSpPr>
          <p:cNvPr id="3" name="Content Placeholder 2">
            <a:extLst>
              <a:ext uri="{FF2B5EF4-FFF2-40B4-BE49-F238E27FC236}">
                <a16:creationId xmlns:a16="http://schemas.microsoft.com/office/drawing/2014/main" id="{31FBA54F-CF27-440F-E9B3-C2894B4FDE71}"/>
              </a:ext>
            </a:extLst>
          </p:cNvPr>
          <p:cNvSpPr>
            <a:spLocks noGrp="1"/>
          </p:cNvSpPr>
          <p:nvPr>
            <p:ph idx="1"/>
          </p:nvPr>
        </p:nvSpPr>
        <p:spPr/>
        <p:txBody>
          <a:bodyPr>
            <a:normAutofit fontScale="92500" lnSpcReduction="20000"/>
          </a:bodyPr>
          <a:lstStyle/>
          <a:p>
            <a:r>
              <a:rPr lang="en-US" dirty="0"/>
              <a:t>Plan Clayton was needed to respond to changing trends and development pressures. Growth is directed around the town center, on Main Street, and in selected surrounding areas.</a:t>
            </a:r>
          </a:p>
          <a:p>
            <a:endParaRPr lang="en-US" dirty="0"/>
          </a:p>
          <a:p>
            <a:r>
              <a:rPr lang="en-US" dirty="0"/>
              <a:t>At the beginning of the document there is a letter from the Mayor and City Council and the final statement reads: “The City Council fully supports this plan, and we encourage the entire community to embrace it as well.” Currently 6 of the original 7 members who signed the above statement, including the Mayor, are elected officials today. </a:t>
            </a:r>
          </a:p>
          <a:p>
            <a:endParaRPr lang="en-US" dirty="0"/>
          </a:p>
          <a:p>
            <a:r>
              <a:rPr lang="en-US" dirty="0"/>
              <a:t>The former Director of Development provided a statement within the plan that “increasing our tax base benefits the City as a whole.” This indicates that </a:t>
            </a:r>
            <a:r>
              <a:rPr lang="en-US" b="1" dirty="0"/>
              <a:t>part of the effort of the planning document was to encourage the overall growth of the city but doing so in an orderly manner with controlled growth</a:t>
            </a:r>
            <a:r>
              <a:rPr lang="en-US" dirty="0"/>
              <a:t>. </a:t>
            </a:r>
          </a:p>
        </p:txBody>
      </p:sp>
    </p:spTree>
    <p:extLst>
      <p:ext uri="{BB962C8B-B14F-4D97-AF65-F5344CB8AC3E}">
        <p14:creationId xmlns:p14="http://schemas.microsoft.com/office/powerpoint/2010/main" val="870731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44028e27-1bc2-4929-b531-f802ec3ca180}" enabled="1" method="Standard" siteId="{c5a2cda5-f7b3-4da3-8af3-743adcac2387}" contentBits="0" removed="0"/>
</clbl:labelList>
</file>

<file path=docProps/app.xml><?xml version="1.0" encoding="utf-8"?>
<Properties xmlns="http://schemas.openxmlformats.org/officeDocument/2006/extended-properties" xmlns:vt="http://schemas.openxmlformats.org/officeDocument/2006/docPropsVTypes">
  <Template/>
  <TotalTime>2618</TotalTime>
  <Words>3641</Words>
  <Application>Microsoft Office PowerPoint</Application>
  <PresentationFormat>Widescreen</PresentationFormat>
  <Paragraphs>288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Century Gothic</vt:lpstr>
      <vt:lpstr>Nacelle Light</vt:lpstr>
      <vt:lpstr>Symbol</vt:lpstr>
      <vt:lpstr>Wingdings 3</vt:lpstr>
      <vt:lpstr>Ion</vt:lpstr>
      <vt:lpstr>Case #PC25-06</vt:lpstr>
      <vt:lpstr>PowerPoint Presentation</vt:lpstr>
      <vt:lpstr>PowerPoint Presentation</vt:lpstr>
      <vt:lpstr>Plan Clayton Comprehensive Land Use Plan and Residential Zoning Districts Evaluation – Introduction</vt:lpstr>
      <vt:lpstr>Plan Clayton</vt:lpstr>
      <vt:lpstr>Plan Clayton Comprehensive Land Use Plan and Implementation Plan</vt:lpstr>
      <vt:lpstr>Plan Clayton Facts</vt:lpstr>
      <vt:lpstr>Plan Clayton Facts and The Urban Collaborative (Land Use Consultant)</vt:lpstr>
      <vt:lpstr>Plan Clayton Facts</vt:lpstr>
      <vt:lpstr>Key Themes – continued from 1999 Land Use Plan</vt:lpstr>
      <vt:lpstr>Engagement</vt:lpstr>
      <vt:lpstr>Engagement – MDC Comparison</vt:lpstr>
      <vt:lpstr>Future Land Use Map Analysis</vt:lpstr>
      <vt:lpstr>Future Land Use Map (1999) </vt:lpstr>
      <vt:lpstr>Key features of the 1999 Future Land Use Map include:</vt:lpstr>
      <vt:lpstr>The New Regulating Plan (2018)</vt:lpstr>
      <vt:lpstr>Key features of the New Regulating Plan (Future Land Use Map):</vt:lpstr>
      <vt:lpstr>Key features of the New Regulating Plan (Future Land Use Map):</vt:lpstr>
      <vt:lpstr>The New Regulating Plan (plus MDC analysis) </vt:lpstr>
      <vt:lpstr>Analysis</vt:lpstr>
      <vt:lpstr>Approach to Sprawl </vt:lpstr>
      <vt:lpstr>Schools and Education Facilities</vt:lpstr>
      <vt:lpstr>Schools and Education Facilities</vt:lpstr>
      <vt:lpstr>Alignment with Best Practices</vt:lpstr>
      <vt:lpstr>Planning and Zoning Code Update </vt:lpstr>
      <vt:lpstr>Overview</vt:lpstr>
      <vt:lpstr>1101.04 Zoning and Districts (Table) </vt:lpstr>
      <vt:lpstr>Old Districts</vt:lpstr>
      <vt:lpstr>Current Zoning Map </vt:lpstr>
      <vt:lpstr>Current and Previous Residential Dimensions Summary Table </vt:lpstr>
      <vt:lpstr>Summary Table Analysis</vt:lpstr>
      <vt:lpstr>R-3 District Locations | Old Zoning Map (Clayton followed this before 2021 update)</vt:lpstr>
      <vt:lpstr>R-2 District Locations | Old Zoning Map</vt:lpstr>
      <vt:lpstr>R-1 District Locations | Old Zoning Map</vt:lpstr>
      <vt:lpstr>R-1, R-2, and R-3 District Locations on Current Zoning Map</vt:lpstr>
      <vt:lpstr>Analysis</vt:lpstr>
      <vt:lpstr>Englewood, Trotwood, and Brookville Equivalents</vt:lpstr>
      <vt:lpstr>Analysis</vt:lpstr>
      <vt:lpstr>Options to Proceed</vt:lpstr>
      <vt:lpstr>Option 1 – Maintain Current Zoning Structure. </vt:lpstr>
      <vt:lpstr>Option 2 – Conduct a Targeted Review of the Land Use Plan and Zoning Code</vt:lpstr>
      <vt:lpstr>Option 3 – Reinstate Original R-1, R-2, R-3 Districts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Dorman</dc:creator>
  <cp:lastModifiedBy>Ellen Snyder</cp:lastModifiedBy>
  <cp:revision>87</cp:revision>
  <cp:lastPrinted>2022-05-23T19:42:17Z</cp:lastPrinted>
  <dcterms:created xsi:type="dcterms:W3CDTF">2021-09-07T19:28:45Z</dcterms:created>
  <dcterms:modified xsi:type="dcterms:W3CDTF">2025-10-23T18:03:30Z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2025-08-25T13:43:46Z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ad122170-aef2-4455-8138-16a4c64c861e</vt:lpwstr>
  </property>
  <property fmtid="{D5CDD505-2E9C-101B-9397-08002B2CF9AE}" pid="7" name="MSIP_Label_defa4170-0d19-0005-0004-bc88714345d2_ActionId">
    <vt:lpwstr>0f81a313-6a24-4f37-ae19-cbd3806a7001</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